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71" r:id="rId3"/>
    <p:sldId id="272" r:id="rId4"/>
    <p:sldId id="274" r:id="rId5"/>
    <p:sldId id="273" r:id="rId6"/>
    <p:sldId id="275" r:id="rId7"/>
    <p:sldId id="269" r:id="rId8"/>
    <p:sldId id="296" r:id="rId9"/>
    <p:sldId id="295" r:id="rId10"/>
    <p:sldId id="270" r:id="rId11"/>
    <p:sldId id="278" r:id="rId12"/>
    <p:sldId id="280" r:id="rId13"/>
    <p:sldId id="297" r:id="rId14"/>
    <p:sldId id="279" r:id="rId15"/>
    <p:sldId id="298" r:id="rId16"/>
    <p:sldId id="287" r:id="rId17"/>
    <p:sldId id="284" r:id="rId18"/>
    <p:sldId id="283" r:id="rId19"/>
    <p:sldId id="301" r:id="rId20"/>
    <p:sldId id="303" r:id="rId21"/>
    <p:sldId id="304" r:id="rId22"/>
    <p:sldId id="305" r:id="rId23"/>
    <p:sldId id="300" r:id="rId24"/>
    <p:sldId id="302" r:id="rId25"/>
    <p:sldId id="293" r:id="rId26"/>
    <p:sldId id="281" r:id="rId27"/>
    <p:sldId id="286" r:id="rId28"/>
    <p:sldId id="285" r:id="rId29"/>
    <p:sldId id="290" r:id="rId30"/>
    <p:sldId id="292" r:id="rId31"/>
    <p:sldId id="291" r:id="rId32"/>
    <p:sldId id="299" r:id="rId33"/>
    <p:sldId id="294" r:id="rId34"/>
    <p:sldId id="306"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宇杰 王" initials="宇杰" lastIdx="1" clrIdx="0">
    <p:extLst>
      <p:ext uri="{19B8F6BF-5375-455C-9EA6-DF929625EA0E}">
        <p15:presenceInfo xmlns:p15="http://schemas.microsoft.com/office/powerpoint/2012/main" userId="e60ce466f53361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2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B09E28-08C2-462B-A3B0-09F14E483FE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4CD440-1AE5-46B9-A94F-3A40D41A79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F34EEA0-0E33-42B5-B3CC-13DE3A53983B}"/>
              </a:ext>
            </a:extLst>
          </p:cNvPr>
          <p:cNvSpPr>
            <a:spLocks noGrp="1"/>
          </p:cNvSpPr>
          <p:nvPr>
            <p:ph type="dt" sz="half" idx="10"/>
          </p:nvPr>
        </p:nvSpPr>
        <p:spPr/>
        <p:txBody>
          <a:bodyPr/>
          <a:lstStyle/>
          <a:p>
            <a:fld id="{E4A22DBB-90E6-4A6B-9CDE-A02151BF13C7}" type="datetimeFigureOut">
              <a:rPr lang="zh-CN" altLang="en-US" smtClean="0"/>
              <a:t>2021/11/4</a:t>
            </a:fld>
            <a:endParaRPr lang="zh-CN" altLang="en-US"/>
          </a:p>
        </p:txBody>
      </p:sp>
      <p:sp>
        <p:nvSpPr>
          <p:cNvPr id="5" name="页脚占位符 4">
            <a:extLst>
              <a:ext uri="{FF2B5EF4-FFF2-40B4-BE49-F238E27FC236}">
                <a16:creationId xmlns:a16="http://schemas.microsoft.com/office/drawing/2014/main" id="{400FAB00-3F1D-40DB-8560-AA81FA337B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2A8B2C-A9B0-4F57-9BA3-D3BB71A92069}"/>
              </a:ext>
            </a:extLst>
          </p:cNvPr>
          <p:cNvSpPr>
            <a:spLocks noGrp="1"/>
          </p:cNvSpPr>
          <p:nvPr>
            <p:ph type="sldNum" sz="quarter" idx="12"/>
          </p:nvPr>
        </p:nvSpPr>
        <p:spPr/>
        <p:txBody>
          <a:bodyPr/>
          <a:lstStyle/>
          <a:p>
            <a:fld id="{56F76061-D647-41AE-8A69-1A1BEB2AE796}" type="slidenum">
              <a:rPr lang="zh-CN" altLang="en-US" smtClean="0"/>
              <a:t>‹#›</a:t>
            </a:fld>
            <a:endParaRPr lang="zh-CN" altLang="en-US"/>
          </a:p>
        </p:txBody>
      </p:sp>
    </p:spTree>
    <p:extLst>
      <p:ext uri="{BB962C8B-B14F-4D97-AF65-F5344CB8AC3E}">
        <p14:creationId xmlns:p14="http://schemas.microsoft.com/office/powerpoint/2010/main" val="1437202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BE9E9-A8BB-408E-992A-FEC745485D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46ED640-02DA-4ABD-B970-47A7093D20D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440F9C-7647-4A45-8AE9-A14021F2669D}"/>
              </a:ext>
            </a:extLst>
          </p:cNvPr>
          <p:cNvSpPr>
            <a:spLocks noGrp="1"/>
          </p:cNvSpPr>
          <p:nvPr>
            <p:ph type="dt" sz="half" idx="10"/>
          </p:nvPr>
        </p:nvSpPr>
        <p:spPr/>
        <p:txBody>
          <a:bodyPr/>
          <a:lstStyle/>
          <a:p>
            <a:fld id="{E4A22DBB-90E6-4A6B-9CDE-A02151BF13C7}" type="datetimeFigureOut">
              <a:rPr lang="zh-CN" altLang="en-US" smtClean="0"/>
              <a:t>2021/11/4</a:t>
            </a:fld>
            <a:endParaRPr lang="zh-CN" altLang="en-US"/>
          </a:p>
        </p:txBody>
      </p:sp>
      <p:sp>
        <p:nvSpPr>
          <p:cNvPr id="5" name="页脚占位符 4">
            <a:extLst>
              <a:ext uri="{FF2B5EF4-FFF2-40B4-BE49-F238E27FC236}">
                <a16:creationId xmlns:a16="http://schemas.microsoft.com/office/drawing/2014/main" id="{E3A4F0AB-762B-425C-BF6E-798B19AE3C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CA1E32-5A01-42C2-8E7F-B3755348C00A}"/>
              </a:ext>
            </a:extLst>
          </p:cNvPr>
          <p:cNvSpPr>
            <a:spLocks noGrp="1"/>
          </p:cNvSpPr>
          <p:nvPr>
            <p:ph type="sldNum" sz="quarter" idx="12"/>
          </p:nvPr>
        </p:nvSpPr>
        <p:spPr/>
        <p:txBody>
          <a:bodyPr/>
          <a:lstStyle/>
          <a:p>
            <a:fld id="{56F76061-D647-41AE-8A69-1A1BEB2AE796}" type="slidenum">
              <a:rPr lang="zh-CN" altLang="en-US" smtClean="0"/>
              <a:t>‹#›</a:t>
            </a:fld>
            <a:endParaRPr lang="zh-CN" altLang="en-US"/>
          </a:p>
        </p:txBody>
      </p:sp>
    </p:spTree>
    <p:extLst>
      <p:ext uri="{BB962C8B-B14F-4D97-AF65-F5344CB8AC3E}">
        <p14:creationId xmlns:p14="http://schemas.microsoft.com/office/powerpoint/2010/main" val="1389709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BA0A216-AAF4-44BA-8308-731FA74B026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EE7CC-B9C1-4DCE-AA74-D87F82ABD02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BFD79BB-469E-43FE-BD57-6D20B3309D4A}"/>
              </a:ext>
            </a:extLst>
          </p:cNvPr>
          <p:cNvSpPr>
            <a:spLocks noGrp="1"/>
          </p:cNvSpPr>
          <p:nvPr>
            <p:ph type="dt" sz="half" idx="10"/>
          </p:nvPr>
        </p:nvSpPr>
        <p:spPr/>
        <p:txBody>
          <a:bodyPr/>
          <a:lstStyle/>
          <a:p>
            <a:fld id="{E4A22DBB-90E6-4A6B-9CDE-A02151BF13C7}" type="datetimeFigureOut">
              <a:rPr lang="zh-CN" altLang="en-US" smtClean="0"/>
              <a:t>2021/11/4</a:t>
            </a:fld>
            <a:endParaRPr lang="zh-CN" altLang="en-US"/>
          </a:p>
        </p:txBody>
      </p:sp>
      <p:sp>
        <p:nvSpPr>
          <p:cNvPr id="5" name="页脚占位符 4">
            <a:extLst>
              <a:ext uri="{FF2B5EF4-FFF2-40B4-BE49-F238E27FC236}">
                <a16:creationId xmlns:a16="http://schemas.microsoft.com/office/drawing/2014/main" id="{35D73B33-8551-4AA1-A7B8-276120CBA3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4E1F03-CF2A-41FB-A5AB-184CD95F718C}"/>
              </a:ext>
            </a:extLst>
          </p:cNvPr>
          <p:cNvSpPr>
            <a:spLocks noGrp="1"/>
          </p:cNvSpPr>
          <p:nvPr>
            <p:ph type="sldNum" sz="quarter" idx="12"/>
          </p:nvPr>
        </p:nvSpPr>
        <p:spPr/>
        <p:txBody>
          <a:bodyPr/>
          <a:lstStyle/>
          <a:p>
            <a:fld id="{56F76061-D647-41AE-8A69-1A1BEB2AE796}" type="slidenum">
              <a:rPr lang="zh-CN" altLang="en-US" smtClean="0"/>
              <a:t>‹#›</a:t>
            </a:fld>
            <a:endParaRPr lang="zh-CN" altLang="en-US"/>
          </a:p>
        </p:txBody>
      </p:sp>
    </p:spTree>
    <p:extLst>
      <p:ext uri="{BB962C8B-B14F-4D97-AF65-F5344CB8AC3E}">
        <p14:creationId xmlns:p14="http://schemas.microsoft.com/office/powerpoint/2010/main" val="298369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4C8D6-5A09-4868-BAD6-593200C378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BF4A14-7984-4CFB-AA94-08F4FE4FA6C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DF61D0-80A0-494F-85C1-7699B40E2181}"/>
              </a:ext>
            </a:extLst>
          </p:cNvPr>
          <p:cNvSpPr>
            <a:spLocks noGrp="1"/>
          </p:cNvSpPr>
          <p:nvPr>
            <p:ph type="dt" sz="half" idx="10"/>
          </p:nvPr>
        </p:nvSpPr>
        <p:spPr/>
        <p:txBody>
          <a:bodyPr/>
          <a:lstStyle/>
          <a:p>
            <a:fld id="{E4A22DBB-90E6-4A6B-9CDE-A02151BF13C7}" type="datetimeFigureOut">
              <a:rPr lang="zh-CN" altLang="en-US" smtClean="0"/>
              <a:t>2021/11/4</a:t>
            </a:fld>
            <a:endParaRPr lang="zh-CN" altLang="en-US"/>
          </a:p>
        </p:txBody>
      </p:sp>
      <p:sp>
        <p:nvSpPr>
          <p:cNvPr id="5" name="页脚占位符 4">
            <a:extLst>
              <a:ext uri="{FF2B5EF4-FFF2-40B4-BE49-F238E27FC236}">
                <a16:creationId xmlns:a16="http://schemas.microsoft.com/office/drawing/2014/main" id="{64577AB0-4B70-45CF-8F83-4E731C3080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734021-B235-468B-8A14-21E378A5CBD5}"/>
              </a:ext>
            </a:extLst>
          </p:cNvPr>
          <p:cNvSpPr>
            <a:spLocks noGrp="1"/>
          </p:cNvSpPr>
          <p:nvPr>
            <p:ph type="sldNum" sz="quarter" idx="12"/>
          </p:nvPr>
        </p:nvSpPr>
        <p:spPr/>
        <p:txBody>
          <a:bodyPr/>
          <a:lstStyle/>
          <a:p>
            <a:fld id="{56F76061-D647-41AE-8A69-1A1BEB2AE796}" type="slidenum">
              <a:rPr lang="zh-CN" altLang="en-US" smtClean="0"/>
              <a:t>‹#›</a:t>
            </a:fld>
            <a:endParaRPr lang="zh-CN" altLang="en-US"/>
          </a:p>
        </p:txBody>
      </p:sp>
    </p:spTree>
    <p:extLst>
      <p:ext uri="{BB962C8B-B14F-4D97-AF65-F5344CB8AC3E}">
        <p14:creationId xmlns:p14="http://schemas.microsoft.com/office/powerpoint/2010/main" val="669137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2F3664-B27A-4104-B748-FCE4FFF28F5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B3BC313-186D-431C-9DDA-69DEF5D496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60B1E99-A37D-42B2-B234-0BE804E9F12C}"/>
              </a:ext>
            </a:extLst>
          </p:cNvPr>
          <p:cNvSpPr>
            <a:spLocks noGrp="1"/>
          </p:cNvSpPr>
          <p:nvPr>
            <p:ph type="dt" sz="half" idx="10"/>
          </p:nvPr>
        </p:nvSpPr>
        <p:spPr/>
        <p:txBody>
          <a:bodyPr/>
          <a:lstStyle/>
          <a:p>
            <a:fld id="{E4A22DBB-90E6-4A6B-9CDE-A02151BF13C7}" type="datetimeFigureOut">
              <a:rPr lang="zh-CN" altLang="en-US" smtClean="0"/>
              <a:t>2021/11/4</a:t>
            </a:fld>
            <a:endParaRPr lang="zh-CN" altLang="en-US"/>
          </a:p>
        </p:txBody>
      </p:sp>
      <p:sp>
        <p:nvSpPr>
          <p:cNvPr id="5" name="页脚占位符 4">
            <a:extLst>
              <a:ext uri="{FF2B5EF4-FFF2-40B4-BE49-F238E27FC236}">
                <a16:creationId xmlns:a16="http://schemas.microsoft.com/office/drawing/2014/main" id="{542A5344-9B28-4DE8-B276-FDDE18C2C8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372EF5-ECF6-420A-BF10-569DB3C4C0D1}"/>
              </a:ext>
            </a:extLst>
          </p:cNvPr>
          <p:cNvSpPr>
            <a:spLocks noGrp="1"/>
          </p:cNvSpPr>
          <p:nvPr>
            <p:ph type="sldNum" sz="quarter" idx="12"/>
          </p:nvPr>
        </p:nvSpPr>
        <p:spPr/>
        <p:txBody>
          <a:bodyPr/>
          <a:lstStyle/>
          <a:p>
            <a:fld id="{56F76061-D647-41AE-8A69-1A1BEB2AE796}" type="slidenum">
              <a:rPr lang="zh-CN" altLang="en-US" smtClean="0"/>
              <a:t>‹#›</a:t>
            </a:fld>
            <a:endParaRPr lang="zh-CN" altLang="en-US"/>
          </a:p>
        </p:txBody>
      </p:sp>
    </p:spTree>
    <p:extLst>
      <p:ext uri="{BB962C8B-B14F-4D97-AF65-F5344CB8AC3E}">
        <p14:creationId xmlns:p14="http://schemas.microsoft.com/office/powerpoint/2010/main" val="2281599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52272-242E-4370-B665-1C7E7993ED6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AFF330-660E-44B6-B1D9-CCDEC4B8780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A23D918-E268-4062-AE1B-566D759E5DA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FD60736-D5FA-4CB0-ADCC-B9DD39DACFFE}"/>
              </a:ext>
            </a:extLst>
          </p:cNvPr>
          <p:cNvSpPr>
            <a:spLocks noGrp="1"/>
          </p:cNvSpPr>
          <p:nvPr>
            <p:ph type="dt" sz="half" idx="10"/>
          </p:nvPr>
        </p:nvSpPr>
        <p:spPr/>
        <p:txBody>
          <a:bodyPr/>
          <a:lstStyle/>
          <a:p>
            <a:fld id="{E4A22DBB-90E6-4A6B-9CDE-A02151BF13C7}" type="datetimeFigureOut">
              <a:rPr lang="zh-CN" altLang="en-US" smtClean="0"/>
              <a:t>2021/11/4</a:t>
            </a:fld>
            <a:endParaRPr lang="zh-CN" altLang="en-US"/>
          </a:p>
        </p:txBody>
      </p:sp>
      <p:sp>
        <p:nvSpPr>
          <p:cNvPr id="6" name="页脚占位符 5">
            <a:extLst>
              <a:ext uri="{FF2B5EF4-FFF2-40B4-BE49-F238E27FC236}">
                <a16:creationId xmlns:a16="http://schemas.microsoft.com/office/drawing/2014/main" id="{4D721CDB-0153-4B18-9E32-1F6976AE74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743B842-F457-4D43-95BE-00418F6B11B8}"/>
              </a:ext>
            </a:extLst>
          </p:cNvPr>
          <p:cNvSpPr>
            <a:spLocks noGrp="1"/>
          </p:cNvSpPr>
          <p:nvPr>
            <p:ph type="sldNum" sz="quarter" idx="12"/>
          </p:nvPr>
        </p:nvSpPr>
        <p:spPr/>
        <p:txBody>
          <a:bodyPr/>
          <a:lstStyle/>
          <a:p>
            <a:fld id="{56F76061-D647-41AE-8A69-1A1BEB2AE796}" type="slidenum">
              <a:rPr lang="zh-CN" altLang="en-US" smtClean="0"/>
              <a:t>‹#›</a:t>
            </a:fld>
            <a:endParaRPr lang="zh-CN" altLang="en-US"/>
          </a:p>
        </p:txBody>
      </p:sp>
    </p:spTree>
    <p:extLst>
      <p:ext uri="{BB962C8B-B14F-4D97-AF65-F5344CB8AC3E}">
        <p14:creationId xmlns:p14="http://schemas.microsoft.com/office/powerpoint/2010/main" val="2829439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0541C-B885-4919-B202-EE1D1EBAE1B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D02CB77-FDB5-4C2B-8F4D-9F057A6D9E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306AA37-EC4F-403A-8DBC-4853BC8EBBF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33D791-9CDC-4F2A-84F2-D67A2DA61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1F3908-9F2E-4D92-922C-D8B73D70D80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52F9726-EFAC-48E9-8960-5FE980A658E1}"/>
              </a:ext>
            </a:extLst>
          </p:cNvPr>
          <p:cNvSpPr>
            <a:spLocks noGrp="1"/>
          </p:cNvSpPr>
          <p:nvPr>
            <p:ph type="dt" sz="half" idx="10"/>
          </p:nvPr>
        </p:nvSpPr>
        <p:spPr/>
        <p:txBody>
          <a:bodyPr/>
          <a:lstStyle/>
          <a:p>
            <a:fld id="{E4A22DBB-90E6-4A6B-9CDE-A02151BF13C7}" type="datetimeFigureOut">
              <a:rPr lang="zh-CN" altLang="en-US" smtClean="0"/>
              <a:t>2021/11/4</a:t>
            </a:fld>
            <a:endParaRPr lang="zh-CN" altLang="en-US"/>
          </a:p>
        </p:txBody>
      </p:sp>
      <p:sp>
        <p:nvSpPr>
          <p:cNvPr id="8" name="页脚占位符 7">
            <a:extLst>
              <a:ext uri="{FF2B5EF4-FFF2-40B4-BE49-F238E27FC236}">
                <a16:creationId xmlns:a16="http://schemas.microsoft.com/office/drawing/2014/main" id="{D024BF81-CF42-4374-8E0B-09B2E09108A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3F35813-098D-4763-BB47-273BCB418888}"/>
              </a:ext>
            </a:extLst>
          </p:cNvPr>
          <p:cNvSpPr>
            <a:spLocks noGrp="1"/>
          </p:cNvSpPr>
          <p:nvPr>
            <p:ph type="sldNum" sz="quarter" idx="12"/>
          </p:nvPr>
        </p:nvSpPr>
        <p:spPr/>
        <p:txBody>
          <a:bodyPr/>
          <a:lstStyle/>
          <a:p>
            <a:fld id="{56F76061-D647-41AE-8A69-1A1BEB2AE796}" type="slidenum">
              <a:rPr lang="zh-CN" altLang="en-US" smtClean="0"/>
              <a:t>‹#›</a:t>
            </a:fld>
            <a:endParaRPr lang="zh-CN" altLang="en-US"/>
          </a:p>
        </p:txBody>
      </p:sp>
    </p:spTree>
    <p:extLst>
      <p:ext uri="{BB962C8B-B14F-4D97-AF65-F5344CB8AC3E}">
        <p14:creationId xmlns:p14="http://schemas.microsoft.com/office/powerpoint/2010/main" val="2639918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D4AC41-C298-4C14-A71D-D2630DC714B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9DB441C-A5ED-4BDC-86C5-00A920D6B72E}"/>
              </a:ext>
            </a:extLst>
          </p:cNvPr>
          <p:cNvSpPr>
            <a:spLocks noGrp="1"/>
          </p:cNvSpPr>
          <p:nvPr>
            <p:ph type="dt" sz="half" idx="10"/>
          </p:nvPr>
        </p:nvSpPr>
        <p:spPr/>
        <p:txBody>
          <a:bodyPr/>
          <a:lstStyle/>
          <a:p>
            <a:fld id="{E4A22DBB-90E6-4A6B-9CDE-A02151BF13C7}" type="datetimeFigureOut">
              <a:rPr lang="zh-CN" altLang="en-US" smtClean="0"/>
              <a:t>2021/11/4</a:t>
            </a:fld>
            <a:endParaRPr lang="zh-CN" altLang="en-US"/>
          </a:p>
        </p:txBody>
      </p:sp>
      <p:sp>
        <p:nvSpPr>
          <p:cNvPr id="4" name="页脚占位符 3">
            <a:extLst>
              <a:ext uri="{FF2B5EF4-FFF2-40B4-BE49-F238E27FC236}">
                <a16:creationId xmlns:a16="http://schemas.microsoft.com/office/drawing/2014/main" id="{4DE74022-1995-4CFA-B50F-4566D2DEB5C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5113EC7-2CEC-4C99-BD11-F9741F50F5FC}"/>
              </a:ext>
            </a:extLst>
          </p:cNvPr>
          <p:cNvSpPr>
            <a:spLocks noGrp="1"/>
          </p:cNvSpPr>
          <p:nvPr>
            <p:ph type="sldNum" sz="quarter" idx="12"/>
          </p:nvPr>
        </p:nvSpPr>
        <p:spPr/>
        <p:txBody>
          <a:bodyPr/>
          <a:lstStyle/>
          <a:p>
            <a:fld id="{56F76061-D647-41AE-8A69-1A1BEB2AE796}" type="slidenum">
              <a:rPr lang="zh-CN" altLang="en-US" smtClean="0"/>
              <a:t>‹#›</a:t>
            </a:fld>
            <a:endParaRPr lang="zh-CN" altLang="en-US"/>
          </a:p>
        </p:txBody>
      </p:sp>
    </p:spTree>
    <p:extLst>
      <p:ext uri="{BB962C8B-B14F-4D97-AF65-F5344CB8AC3E}">
        <p14:creationId xmlns:p14="http://schemas.microsoft.com/office/powerpoint/2010/main" val="4123688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158CC00-4816-4A06-AD0C-9BAA54CC10D9}"/>
              </a:ext>
            </a:extLst>
          </p:cNvPr>
          <p:cNvSpPr>
            <a:spLocks noGrp="1"/>
          </p:cNvSpPr>
          <p:nvPr>
            <p:ph type="dt" sz="half" idx="10"/>
          </p:nvPr>
        </p:nvSpPr>
        <p:spPr/>
        <p:txBody>
          <a:bodyPr/>
          <a:lstStyle/>
          <a:p>
            <a:fld id="{E4A22DBB-90E6-4A6B-9CDE-A02151BF13C7}" type="datetimeFigureOut">
              <a:rPr lang="zh-CN" altLang="en-US" smtClean="0"/>
              <a:t>2021/11/4</a:t>
            </a:fld>
            <a:endParaRPr lang="zh-CN" altLang="en-US"/>
          </a:p>
        </p:txBody>
      </p:sp>
      <p:sp>
        <p:nvSpPr>
          <p:cNvPr id="3" name="页脚占位符 2">
            <a:extLst>
              <a:ext uri="{FF2B5EF4-FFF2-40B4-BE49-F238E27FC236}">
                <a16:creationId xmlns:a16="http://schemas.microsoft.com/office/drawing/2014/main" id="{43E05183-C7C0-4CB1-A736-DCC00BDD6B0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026B275-F43A-4344-8B37-974C42A6A17C}"/>
              </a:ext>
            </a:extLst>
          </p:cNvPr>
          <p:cNvSpPr>
            <a:spLocks noGrp="1"/>
          </p:cNvSpPr>
          <p:nvPr>
            <p:ph type="sldNum" sz="quarter" idx="12"/>
          </p:nvPr>
        </p:nvSpPr>
        <p:spPr/>
        <p:txBody>
          <a:bodyPr/>
          <a:lstStyle/>
          <a:p>
            <a:fld id="{56F76061-D647-41AE-8A69-1A1BEB2AE796}" type="slidenum">
              <a:rPr lang="zh-CN" altLang="en-US" smtClean="0"/>
              <a:t>‹#›</a:t>
            </a:fld>
            <a:endParaRPr lang="zh-CN" altLang="en-US"/>
          </a:p>
        </p:txBody>
      </p:sp>
    </p:spTree>
    <p:extLst>
      <p:ext uri="{BB962C8B-B14F-4D97-AF65-F5344CB8AC3E}">
        <p14:creationId xmlns:p14="http://schemas.microsoft.com/office/powerpoint/2010/main" val="322682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B96942-9916-49FB-838C-6E55AA2C247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38D53FC-AA96-4322-98B8-7C384B5886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AA25613-75ED-4B65-A3B1-13D5E99C25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277BDF3-7BB2-4935-92A3-D5CBE6252BCC}"/>
              </a:ext>
            </a:extLst>
          </p:cNvPr>
          <p:cNvSpPr>
            <a:spLocks noGrp="1"/>
          </p:cNvSpPr>
          <p:nvPr>
            <p:ph type="dt" sz="half" idx="10"/>
          </p:nvPr>
        </p:nvSpPr>
        <p:spPr/>
        <p:txBody>
          <a:bodyPr/>
          <a:lstStyle/>
          <a:p>
            <a:fld id="{E4A22DBB-90E6-4A6B-9CDE-A02151BF13C7}" type="datetimeFigureOut">
              <a:rPr lang="zh-CN" altLang="en-US" smtClean="0"/>
              <a:t>2021/11/4</a:t>
            </a:fld>
            <a:endParaRPr lang="zh-CN" altLang="en-US"/>
          </a:p>
        </p:txBody>
      </p:sp>
      <p:sp>
        <p:nvSpPr>
          <p:cNvPr id="6" name="页脚占位符 5">
            <a:extLst>
              <a:ext uri="{FF2B5EF4-FFF2-40B4-BE49-F238E27FC236}">
                <a16:creationId xmlns:a16="http://schemas.microsoft.com/office/drawing/2014/main" id="{E62E6450-A116-40E4-B1F5-1D315A475C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AF1387D-DDF0-4D19-A5D6-DEA6AEE93004}"/>
              </a:ext>
            </a:extLst>
          </p:cNvPr>
          <p:cNvSpPr>
            <a:spLocks noGrp="1"/>
          </p:cNvSpPr>
          <p:nvPr>
            <p:ph type="sldNum" sz="quarter" idx="12"/>
          </p:nvPr>
        </p:nvSpPr>
        <p:spPr/>
        <p:txBody>
          <a:bodyPr/>
          <a:lstStyle/>
          <a:p>
            <a:fld id="{56F76061-D647-41AE-8A69-1A1BEB2AE796}" type="slidenum">
              <a:rPr lang="zh-CN" altLang="en-US" smtClean="0"/>
              <a:t>‹#›</a:t>
            </a:fld>
            <a:endParaRPr lang="zh-CN" altLang="en-US"/>
          </a:p>
        </p:txBody>
      </p:sp>
    </p:spTree>
    <p:extLst>
      <p:ext uri="{BB962C8B-B14F-4D97-AF65-F5344CB8AC3E}">
        <p14:creationId xmlns:p14="http://schemas.microsoft.com/office/powerpoint/2010/main" val="3337361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628FA7-E3A7-4D39-8FB3-67D3D87B4FF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9D6671-23CB-4CF5-B8F3-0FB6AE5D6A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F2AAAA2B-F0E5-4BD2-88EF-9D2785257D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3A4D0D1-DBF1-429C-94B8-39AE65C6C53E}"/>
              </a:ext>
            </a:extLst>
          </p:cNvPr>
          <p:cNvSpPr>
            <a:spLocks noGrp="1"/>
          </p:cNvSpPr>
          <p:nvPr>
            <p:ph type="dt" sz="half" idx="10"/>
          </p:nvPr>
        </p:nvSpPr>
        <p:spPr/>
        <p:txBody>
          <a:bodyPr/>
          <a:lstStyle/>
          <a:p>
            <a:fld id="{E4A22DBB-90E6-4A6B-9CDE-A02151BF13C7}" type="datetimeFigureOut">
              <a:rPr lang="zh-CN" altLang="en-US" smtClean="0"/>
              <a:t>2021/11/4</a:t>
            </a:fld>
            <a:endParaRPr lang="zh-CN" altLang="en-US"/>
          </a:p>
        </p:txBody>
      </p:sp>
      <p:sp>
        <p:nvSpPr>
          <p:cNvPr id="6" name="页脚占位符 5">
            <a:extLst>
              <a:ext uri="{FF2B5EF4-FFF2-40B4-BE49-F238E27FC236}">
                <a16:creationId xmlns:a16="http://schemas.microsoft.com/office/drawing/2014/main" id="{C3C62775-9DCD-42FA-ACF3-7A37B1CEC8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26EA5B2-2C10-4005-9725-EC081CA8D785}"/>
              </a:ext>
            </a:extLst>
          </p:cNvPr>
          <p:cNvSpPr>
            <a:spLocks noGrp="1"/>
          </p:cNvSpPr>
          <p:nvPr>
            <p:ph type="sldNum" sz="quarter" idx="12"/>
          </p:nvPr>
        </p:nvSpPr>
        <p:spPr/>
        <p:txBody>
          <a:bodyPr/>
          <a:lstStyle/>
          <a:p>
            <a:fld id="{56F76061-D647-41AE-8A69-1A1BEB2AE796}" type="slidenum">
              <a:rPr lang="zh-CN" altLang="en-US" smtClean="0"/>
              <a:t>‹#›</a:t>
            </a:fld>
            <a:endParaRPr lang="zh-CN" altLang="en-US"/>
          </a:p>
        </p:txBody>
      </p:sp>
    </p:spTree>
    <p:extLst>
      <p:ext uri="{BB962C8B-B14F-4D97-AF65-F5344CB8AC3E}">
        <p14:creationId xmlns:p14="http://schemas.microsoft.com/office/powerpoint/2010/main" val="613991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FA641F6-8593-4447-878D-70897AC720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BA5C616-5FFC-46AC-BD0B-A40D1D0815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57C3982-3A5F-46B3-87B4-5B41885BAA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A22DBB-90E6-4A6B-9CDE-A02151BF13C7}" type="datetimeFigureOut">
              <a:rPr lang="zh-CN" altLang="en-US" smtClean="0"/>
              <a:t>2021/11/4</a:t>
            </a:fld>
            <a:endParaRPr lang="zh-CN" altLang="en-US"/>
          </a:p>
        </p:txBody>
      </p:sp>
      <p:sp>
        <p:nvSpPr>
          <p:cNvPr id="5" name="页脚占位符 4">
            <a:extLst>
              <a:ext uri="{FF2B5EF4-FFF2-40B4-BE49-F238E27FC236}">
                <a16:creationId xmlns:a16="http://schemas.microsoft.com/office/drawing/2014/main" id="{817C5AE6-F3A6-44D5-BC55-C5E1FB0287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CB04BE2-A1F9-425F-9AC9-7D5477ED4E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F76061-D647-41AE-8A69-1A1BEB2AE796}" type="slidenum">
              <a:rPr lang="zh-CN" altLang="en-US" smtClean="0"/>
              <a:t>‹#›</a:t>
            </a:fld>
            <a:endParaRPr lang="zh-CN" altLang="en-US"/>
          </a:p>
        </p:txBody>
      </p:sp>
      <p:pic>
        <p:nvPicPr>
          <p:cNvPr id="7" name="Picture 1">
            <a:extLst>
              <a:ext uri="{FF2B5EF4-FFF2-40B4-BE49-F238E27FC236}">
                <a16:creationId xmlns:a16="http://schemas.microsoft.com/office/drawing/2014/main" id="{C6968447-572D-48AF-A894-CE7188E82DF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836210" y="148147"/>
            <a:ext cx="2809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10">
            <a:extLst>
              <a:ext uri="{FF2B5EF4-FFF2-40B4-BE49-F238E27FC236}">
                <a16:creationId xmlns:a16="http://schemas.microsoft.com/office/drawing/2014/main" id="{9A890B37-BD50-4169-AB3E-9E252753F011}"/>
              </a:ext>
            </a:extLst>
          </p:cNvPr>
          <p:cNvCxnSpPr>
            <a:cxnSpLocks/>
          </p:cNvCxnSpPr>
          <p:nvPr userDrawn="1"/>
        </p:nvCxnSpPr>
        <p:spPr>
          <a:xfrm>
            <a:off x="3346142" y="900838"/>
            <a:ext cx="8189650" cy="1934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10">
            <a:extLst>
              <a:ext uri="{FF2B5EF4-FFF2-40B4-BE49-F238E27FC236}">
                <a16:creationId xmlns:a16="http://schemas.microsoft.com/office/drawing/2014/main" id="{5DD84B6D-E9D6-47E3-BF55-F9DF67588DE7}"/>
              </a:ext>
            </a:extLst>
          </p:cNvPr>
          <p:cNvCxnSpPr>
            <a:cxnSpLocks/>
          </p:cNvCxnSpPr>
          <p:nvPr userDrawn="1"/>
        </p:nvCxnSpPr>
        <p:spPr>
          <a:xfrm>
            <a:off x="838200" y="6337007"/>
            <a:ext cx="8189650" cy="1934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131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F1E1F87-0B42-44A4-B187-5A04FF75F984}"/>
              </a:ext>
            </a:extLst>
          </p:cNvPr>
          <p:cNvSpPr txBox="1"/>
          <p:nvPr/>
        </p:nvSpPr>
        <p:spPr>
          <a:xfrm>
            <a:off x="379654" y="236232"/>
            <a:ext cx="5716345" cy="461665"/>
          </a:xfrm>
          <a:prstGeom prst="rect">
            <a:avLst/>
          </a:prstGeom>
          <a:noFill/>
        </p:spPr>
        <p:txBody>
          <a:bodyPr wrap="square">
            <a:spAutoFit/>
          </a:bodyPr>
          <a:lstStyle/>
          <a:p>
            <a:r>
              <a:rPr lang="zh-CN" altLang="en-US" sz="2400" b="1" dirty="0"/>
              <a:t>Convolutional Neural Networks，</a:t>
            </a:r>
            <a:r>
              <a:rPr lang="en-US" altLang="zh-CN" sz="2400" b="1" dirty="0"/>
              <a:t>CNN</a:t>
            </a:r>
            <a:endParaRPr lang="zh-CN" altLang="en-US" sz="2400" b="1" dirty="0"/>
          </a:p>
        </p:txBody>
      </p:sp>
      <p:pic>
        <p:nvPicPr>
          <p:cNvPr id="7" name="图片 6">
            <a:extLst>
              <a:ext uri="{FF2B5EF4-FFF2-40B4-BE49-F238E27FC236}">
                <a16:creationId xmlns:a16="http://schemas.microsoft.com/office/drawing/2014/main" id="{3E03D0E4-AF15-4499-B638-F4A154603681}"/>
              </a:ext>
            </a:extLst>
          </p:cNvPr>
          <p:cNvPicPr>
            <a:picLocks noChangeAspect="1"/>
          </p:cNvPicPr>
          <p:nvPr/>
        </p:nvPicPr>
        <p:blipFill>
          <a:blip r:embed="rId2"/>
          <a:stretch>
            <a:fillRect/>
          </a:stretch>
        </p:blipFill>
        <p:spPr>
          <a:xfrm>
            <a:off x="267747" y="1215612"/>
            <a:ext cx="6403765" cy="1873735"/>
          </a:xfrm>
          <a:prstGeom prst="rect">
            <a:avLst/>
          </a:prstGeom>
        </p:spPr>
      </p:pic>
      <p:pic>
        <p:nvPicPr>
          <p:cNvPr id="9" name="图片 8">
            <a:extLst>
              <a:ext uri="{FF2B5EF4-FFF2-40B4-BE49-F238E27FC236}">
                <a16:creationId xmlns:a16="http://schemas.microsoft.com/office/drawing/2014/main" id="{A71F8A57-AEF8-4228-B287-03BCE0CA3D2B}"/>
              </a:ext>
            </a:extLst>
          </p:cNvPr>
          <p:cNvPicPr>
            <a:picLocks noChangeAspect="1"/>
          </p:cNvPicPr>
          <p:nvPr/>
        </p:nvPicPr>
        <p:blipFill>
          <a:blip r:embed="rId3"/>
          <a:stretch>
            <a:fillRect/>
          </a:stretch>
        </p:blipFill>
        <p:spPr>
          <a:xfrm>
            <a:off x="6671511" y="1215612"/>
            <a:ext cx="4984539" cy="1873735"/>
          </a:xfrm>
          <a:prstGeom prst="rect">
            <a:avLst/>
          </a:prstGeom>
        </p:spPr>
      </p:pic>
      <p:pic>
        <p:nvPicPr>
          <p:cNvPr id="11" name="图片 10">
            <a:extLst>
              <a:ext uri="{FF2B5EF4-FFF2-40B4-BE49-F238E27FC236}">
                <a16:creationId xmlns:a16="http://schemas.microsoft.com/office/drawing/2014/main" id="{3FC177D0-3539-46E0-A65B-9D452DC4481E}"/>
              </a:ext>
            </a:extLst>
          </p:cNvPr>
          <p:cNvPicPr>
            <a:picLocks noChangeAspect="1"/>
          </p:cNvPicPr>
          <p:nvPr/>
        </p:nvPicPr>
        <p:blipFill>
          <a:blip r:embed="rId4"/>
          <a:stretch>
            <a:fillRect/>
          </a:stretch>
        </p:blipFill>
        <p:spPr>
          <a:xfrm>
            <a:off x="267747" y="3089347"/>
            <a:ext cx="5617866" cy="2936710"/>
          </a:xfrm>
          <a:prstGeom prst="rect">
            <a:avLst/>
          </a:prstGeom>
        </p:spPr>
      </p:pic>
      <p:pic>
        <p:nvPicPr>
          <p:cNvPr id="13" name="图片 12">
            <a:extLst>
              <a:ext uri="{FF2B5EF4-FFF2-40B4-BE49-F238E27FC236}">
                <a16:creationId xmlns:a16="http://schemas.microsoft.com/office/drawing/2014/main" id="{939F494E-EA2A-48B4-9241-FA321E58786F}"/>
              </a:ext>
            </a:extLst>
          </p:cNvPr>
          <p:cNvPicPr>
            <a:picLocks noChangeAspect="1"/>
          </p:cNvPicPr>
          <p:nvPr/>
        </p:nvPicPr>
        <p:blipFill>
          <a:blip r:embed="rId5"/>
          <a:stretch>
            <a:fillRect/>
          </a:stretch>
        </p:blipFill>
        <p:spPr>
          <a:xfrm>
            <a:off x="5885613" y="3620835"/>
            <a:ext cx="5770437" cy="1933576"/>
          </a:xfrm>
          <a:prstGeom prst="rect">
            <a:avLst/>
          </a:prstGeom>
        </p:spPr>
      </p:pic>
      <p:sp>
        <p:nvSpPr>
          <p:cNvPr id="14" name="文本框 13">
            <a:extLst>
              <a:ext uri="{FF2B5EF4-FFF2-40B4-BE49-F238E27FC236}">
                <a16:creationId xmlns:a16="http://schemas.microsoft.com/office/drawing/2014/main" id="{F43DF31F-5C9C-435D-9280-72FAFC0F6400}"/>
              </a:ext>
            </a:extLst>
          </p:cNvPr>
          <p:cNvSpPr txBox="1"/>
          <p:nvPr/>
        </p:nvSpPr>
        <p:spPr>
          <a:xfrm>
            <a:off x="7708994" y="5656725"/>
            <a:ext cx="4483006" cy="369332"/>
          </a:xfrm>
          <a:prstGeom prst="rect">
            <a:avLst/>
          </a:prstGeom>
          <a:noFill/>
        </p:spPr>
        <p:txBody>
          <a:bodyPr wrap="square" rtlCol="0">
            <a:spAutoFit/>
          </a:bodyPr>
          <a:lstStyle/>
          <a:p>
            <a:r>
              <a:rPr lang="zh-CN" altLang="en-US" dirty="0"/>
              <a:t>卷积核</a:t>
            </a:r>
            <a:r>
              <a:rPr lang="en-US" altLang="zh-CN" dirty="0"/>
              <a:t>/</a:t>
            </a:r>
            <a:r>
              <a:rPr lang="zh-CN" altLang="en-US" dirty="0"/>
              <a:t>特征提取器</a:t>
            </a:r>
          </a:p>
        </p:txBody>
      </p:sp>
    </p:spTree>
    <p:extLst>
      <p:ext uri="{BB962C8B-B14F-4D97-AF65-F5344CB8AC3E}">
        <p14:creationId xmlns:p14="http://schemas.microsoft.com/office/powerpoint/2010/main" val="1947171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9300266-322D-49F2-A765-23D6C95FE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1985" y="1149995"/>
            <a:ext cx="5635240" cy="348489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a:extLst>
              <a:ext uri="{FF2B5EF4-FFF2-40B4-BE49-F238E27FC236}">
                <a16:creationId xmlns:a16="http://schemas.microsoft.com/office/drawing/2014/main" id="{667680C5-1FE2-49D7-B9C9-2B510B56E6BF}"/>
              </a:ext>
            </a:extLst>
          </p:cNvPr>
          <p:cNvGrpSpPr/>
          <p:nvPr/>
        </p:nvGrpSpPr>
        <p:grpSpPr>
          <a:xfrm>
            <a:off x="366748" y="867157"/>
            <a:ext cx="11741177" cy="5140325"/>
            <a:chOff x="366748" y="261226"/>
            <a:chExt cx="11741177" cy="5140325"/>
          </a:xfrm>
        </p:grpSpPr>
        <p:sp>
          <p:nvSpPr>
            <p:cNvPr id="11" name="文本框 10">
              <a:extLst>
                <a:ext uri="{FF2B5EF4-FFF2-40B4-BE49-F238E27FC236}">
                  <a16:creationId xmlns:a16="http://schemas.microsoft.com/office/drawing/2014/main" id="{BCA2989D-CDD9-4279-AC7C-F4F02FF39EB9}"/>
                </a:ext>
              </a:extLst>
            </p:cNvPr>
            <p:cNvSpPr txBox="1"/>
            <p:nvPr/>
          </p:nvSpPr>
          <p:spPr>
            <a:xfrm>
              <a:off x="1433873" y="4755220"/>
              <a:ext cx="10674052" cy="646331"/>
            </a:xfrm>
            <a:prstGeom prst="rect">
              <a:avLst/>
            </a:prstGeom>
          </p:spPr>
          <p:txBody>
            <a:bodyPr wrap="square">
              <a:spAutoFit/>
            </a:bodyPr>
            <a:lstStyle/>
            <a:p>
              <a:r>
                <a:rPr lang="zh-CN" altLang="zh-CN" sz="1800" kern="0" dirty="0">
                  <a:effectLst/>
                  <a:ea typeface="宋体" panose="02010600030101010101" pitchFamily="2" charset="-122"/>
                  <a:cs typeface="宋体" panose="02010600030101010101" pitchFamily="2" charset="-122"/>
                </a:rPr>
                <a:t>如果输出太大或者太小，会陷入激活函数的饱和区，意味着梯度消失，会难以训练。</a:t>
              </a:r>
              <a:r>
                <a:rPr lang="zh-CN" altLang="en-US" b="0" i="0" dirty="0">
                  <a:solidFill>
                    <a:srgbClr val="121212"/>
                  </a:solidFill>
                  <a:effectLst/>
                  <a:latin typeface="-apple-system"/>
                </a:rPr>
                <a:t>让每一层的值在有效的范围内传递下去，每个区间都有分布的这一种对于神经网络就会更加有价值</a:t>
              </a:r>
              <a:endParaRPr lang="zh-CN" altLang="en-US" dirty="0"/>
            </a:p>
          </p:txBody>
        </p:sp>
        <p:sp>
          <p:nvSpPr>
            <p:cNvPr id="9" name="文本框 8">
              <a:extLst>
                <a:ext uri="{FF2B5EF4-FFF2-40B4-BE49-F238E27FC236}">
                  <a16:creationId xmlns:a16="http://schemas.microsoft.com/office/drawing/2014/main" id="{9A8CE192-1BE0-4ACE-8458-C45E273C3180}"/>
                </a:ext>
              </a:extLst>
            </p:cNvPr>
            <p:cNvSpPr txBox="1"/>
            <p:nvPr/>
          </p:nvSpPr>
          <p:spPr>
            <a:xfrm>
              <a:off x="1433873" y="4385888"/>
              <a:ext cx="9324253" cy="369332"/>
            </a:xfrm>
            <a:prstGeom prst="rect">
              <a:avLst/>
            </a:prstGeom>
            <a:noFill/>
          </p:spPr>
          <p:txBody>
            <a:bodyPr wrap="square">
              <a:spAutoFit/>
            </a:bodyPr>
            <a:lstStyle/>
            <a:p>
              <a:r>
                <a:rPr lang="zh-CN" altLang="zh-CN" sz="1800" kern="0" dirty="0">
                  <a:effectLst/>
                  <a:ea typeface="宋体" panose="02010600030101010101" pitchFamily="2" charset="-122"/>
                  <a:cs typeface="宋体" panose="02010600030101010101" pitchFamily="2" charset="-122"/>
                </a:rPr>
                <a:t>把神经元的输出减去均值除以标准差，变成以</a:t>
              </a:r>
              <a:r>
                <a:rPr lang="en-US" altLang="zh-CN" sz="1800" kern="0" dirty="0">
                  <a:effectLst/>
                  <a:ea typeface="宋体" panose="02010600030101010101" pitchFamily="2" charset="-122"/>
                  <a:cs typeface="宋体" panose="02010600030101010101" pitchFamily="2" charset="-122"/>
                </a:rPr>
                <a:t>0</a:t>
              </a:r>
              <a:r>
                <a:rPr lang="zh-CN" altLang="zh-CN" sz="1800" kern="0" dirty="0">
                  <a:effectLst/>
                  <a:ea typeface="宋体" panose="02010600030101010101" pitchFamily="2" charset="-122"/>
                  <a:cs typeface="宋体" panose="02010600030101010101" pitchFamily="2" charset="-122"/>
                </a:rPr>
                <a:t>为均值，标准差为</a:t>
              </a:r>
              <a:r>
                <a:rPr lang="en-US" altLang="zh-CN" sz="1800" kern="0" dirty="0">
                  <a:effectLst/>
                  <a:ea typeface="宋体" panose="02010600030101010101" pitchFamily="2" charset="-122"/>
                  <a:cs typeface="宋体" panose="02010600030101010101" pitchFamily="2" charset="-122"/>
                </a:rPr>
                <a:t>1</a:t>
              </a:r>
              <a:r>
                <a:rPr lang="zh-CN" altLang="en-US" sz="1800" kern="0" dirty="0">
                  <a:effectLst/>
                  <a:ea typeface="宋体" panose="02010600030101010101" pitchFamily="2" charset="-122"/>
                  <a:cs typeface="宋体" panose="02010600030101010101" pitchFamily="2" charset="-122"/>
                </a:rPr>
                <a:t>的</a:t>
              </a:r>
              <a:r>
                <a:rPr lang="zh-CN" altLang="zh-CN" sz="1800" kern="0" dirty="0">
                  <a:effectLst/>
                  <a:ea typeface="宋体" panose="02010600030101010101" pitchFamily="2" charset="-122"/>
                  <a:cs typeface="宋体" panose="02010600030101010101" pitchFamily="2" charset="-122"/>
                </a:rPr>
                <a:t>分布</a:t>
              </a:r>
              <a:endParaRPr lang="zh-CN" altLang="en-US" dirty="0"/>
            </a:p>
          </p:txBody>
        </p:sp>
        <p:sp>
          <p:nvSpPr>
            <p:cNvPr id="12" name="文本框 11">
              <a:extLst>
                <a:ext uri="{FF2B5EF4-FFF2-40B4-BE49-F238E27FC236}">
                  <a16:creationId xmlns:a16="http://schemas.microsoft.com/office/drawing/2014/main" id="{EA68785F-DADF-4890-95D9-D6F902548844}"/>
                </a:ext>
              </a:extLst>
            </p:cNvPr>
            <p:cNvSpPr txBox="1"/>
            <p:nvPr/>
          </p:nvSpPr>
          <p:spPr>
            <a:xfrm>
              <a:off x="366748" y="261226"/>
              <a:ext cx="6094206" cy="646331"/>
            </a:xfrm>
            <a:prstGeom prst="rect">
              <a:avLst/>
            </a:prstGeom>
            <a:noFill/>
          </p:spPr>
          <p:txBody>
            <a:bodyPr wrap="square">
              <a:spAutoFit/>
            </a:bodyPr>
            <a:lstStyle/>
            <a:p>
              <a:pPr marL="0" algn="l" rtl="0" eaLnBrk="1" latinLnBrk="0" hangingPunct="1">
                <a:spcBef>
                  <a:spcPts val="0"/>
                </a:spcBef>
                <a:spcAft>
                  <a:spcPts val="0"/>
                </a:spcAft>
              </a:pPr>
              <a:r>
                <a:rPr lang="zh-CN" altLang="zh-CN" sz="1800" kern="1200" dirty="0">
                  <a:solidFill>
                    <a:srgbClr val="000000"/>
                  </a:solidFill>
                  <a:effectLst/>
                  <a:latin typeface="等线" panose="02010600030101010101" pitchFamily="2" charset="-122"/>
                  <a:ea typeface="等线" panose="02010600030101010101" pitchFamily="2" charset="-122"/>
                  <a:cs typeface="+mn-cs"/>
                </a:rPr>
                <a:t>几乎每一个深度学习</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marL="0" algn="l" rtl="0" eaLnBrk="1" latinLnBrk="0" hangingPunct="1">
                <a:spcBef>
                  <a:spcPts val="0"/>
                </a:spcBef>
                <a:spcAft>
                  <a:spcPts val="0"/>
                </a:spcAft>
              </a:pPr>
              <a:r>
                <a:rPr lang="zh-CN" altLang="zh-CN" sz="1800" kern="1200" dirty="0">
                  <a:solidFill>
                    <a:srgbClr val="000000"/>
                  </a:solidFill>
                  <a:effectLst/>
                  <a:latin typeface="等线" panose="02010600030101010101" pitchFamily="2" charset="-122"/>
                  <a:ea typeface="等线" panose="02010600030101010101" pitchFamily="2" charset="-122"/>
                  <a:cs typeface="+mn-cs"/>
                </a:rPr>
                <a:t>的模型都会用到</a:t>
              </a:r>
              <a:endParaRPr lang="zh-CN" altLang="zh-CN" dirty="0">
                <a:effectLst/>
              </a:endParaRPr>
            </a:p>
          </p:txBody>
        </p:sp>
      </p:grpSp>
      <p:sp>
        <p:nvSpPr>
          <p:cNvPr id="14" name="文本框 13">
            <a:extLst>
              <a:ext uri="{FF2B5EF4-FFF2-40B4-BE49-F238E27FC236}">
                <a16:creationId xmlns:a16="http://schemas.microsoft.com/office/drawing/2014/main" id="{26C8B86B-1D2D-49E3-845D-0199BAD7259D}"/>
              </a:ext>
            </a:extLst>
          </p:cNvPr>
          <p:cNvSpPr txBox="1"/>
          <p:nvPr/>
        </p:nvSpPr>
        <p:spPr>
          <a:xfrm>
            <a:off x="206566" y="269841"/>
            <a:ext cx="6414571" cy="523220"/>
          </a:xfrm>
          <a:prstGeom prst="rect">
            <a:avLst/>
          </a:prstGeom>
          <a:noFill/>
        </p:spPr>
        <p:txBody>
          <a:bodyPr wrap="square">
            <a:spAutoFit/>
          </a:bodyPr>
          <a:lstStyle/>
          <a:p>
            <a:r>
              <a:rPr lang="zh-CN" altLang="en-US" sz="2800" b="1" dirty="0"/>
              <a:t>Batch Normalization：</a:t>
            </a:r>
            <a:r>
              <a:rPr lang="en-US" altLang="zh-CN" sz="2800" b="1" dirty="0"/>
              <a:t>BN</a:t>
            </a:r>
            <a:r>
              <a:rPr lang="zh-CN" altLang="en-US" sz="2800" b="1" dirty="0"/>
              <a:t>层</a:t>
            </a:r>
            <a:r>
              <a:rPr lang="en-US" altLang="zh-CN" sz="2800" b="1" dirty="0"/>
              <a:t>/</a:t>
            </a:r>
            <a:r>
              <a:rPr lang="zh-CN" altLang="en-US" sz="2800" b="1" i="0" dirty="0">
                <a:solidFill>
                  <a:srgbClr val="121212"/>
                </a:solidFill>
                <a:effectLst/>
                <a:latin typeface="-apple-system"/>
              </a:rPr>
              <a:t>批标准化</a:t>
            </a:r>
            <a:endParaRPr lang="zh-CN" altLang="en-US" sz="2800" b="1" dirty="0"/>
          </a:p>
        </p:txBody>
      </p:sp>
    </p:spTree>
    <p:extLst>
      <p:ext uri="{BB962C8B-B14F-4D97-AF65-F5344CB8AC3E}">
        <p14:creationId xmlns:p14="http://schemas.microsoft.com/office/powerpoint/2010/main" val="847755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7C4395C-A3D2-4419-83D0-1D06DE759AD8}"/>
              </a:ext>
            </a:extLst>
          </p:cNvPr>
          <p:cNvPicPr>
            <a:picLocks noChangeAspect="1"/>
          </p:cNvPicPr>
          <p:nvPr/>
        </p:nvPicPr>
        <p:blipFill rotWithShape="1">
          <a:blip r:embed="rId2"/>
          <a:srcRect t="9854" b="5209"/>
          <a:stretch/>
        </p:blipFill>
        <p:spPr>
          <a:xfrm>
            <a:off x="461899" y="1766208"/>
            <a:ext cx="6749925" cy="3223606"/>
          </a:xfrm>
          <a:prstGeom prst="rect">
            <a:avLst/>
          </a:prstGeom>
        </p:spPr>
      </p:pic>
      <p:sp>
        <p:nvSpPr>
          <p:cNvPr id="7" name="文本框 6">
            <a:extLst>
              <a:ext uri="{FF2B5EF4-FFF2-40B4-BE49-F238E27FC236}">
                <a16:creationId xmlns:a16="http://schemas.microsoft.com/office/drawing/2014/main" id="{516F9C5B-A325-44CB-A8E4-A3A0DA4CA272}"/>
              </a:ext>
            </a:extLst>
          </p:cNvPr>
          <p:cNvSpPr txBox="1"/>
          <p:nvPr/>
        </p:nvSpPr>
        <p:spPr>
          <a:xfrm>
            <a:off x="217583" y="238152"/>
            <a:ext cx="6097836" cy="523220"/>
          </a:xfrm>
          <a:prstGeom prst="rect">
            <a:avLst/>
          </a:prstGeom>
          <a:noFill/>
        </p:spPr>
        <p:txBody>
          <a:bodyPr wrap="square" rtlCol="0">
            <a:spAutoFit/>
          </a:bodyPr>
          <a:lstStyle>
            <a:defPPr>
              <a:defRPr lang="zh-CN"/>
            </a:defPPr>
            <a:lvl1pPr>
              <a:defRPr sz="2800" b="1"/>
            </a:lvl1pPr>
          </a:lstStyle>
          <a:p>
            <a:r>
              <a:rPr lang="zh-CN" altLang="en-US"/>
              <a:t>High Resolution Classifier</a:t>
            </a:r>
            <a:endParaRPr lang="en-US" altLang="zh-CN" dirty="0"/>
          </a:p>
        </p:txBody>
      </p:sp>
      <p:sp>
        <p:nvSpPr>
          <p:cNvPr id="6" name="文本框 5">
            <a:extLst>
              <a:ext uri="{FF2B5EF4-FFF2-40B4-BE49-F238E27FC236}">
                <a16:creationId xmlns:a16="http://schemas.microsoft.com/office/drawing/2014/main" id="{E9A57812-B0E8-4AE0-B48E-901106B5CC1D}"/>
              </a:ext>
            </a:extLst>
          </p:cNvPr>
          <p:cNvSpPr txBox="1"/>
          <p:nvPr/>
        </p:nvSpPr>
        <p:spPr>
          <a:xfrm>
            <a:off x="2064572" y="5507316"/>
            <a:ext cx="8079674" cy="369332"/>
          </a:xfrm>
          <a:prstGeom prst="rect">
            <a:avLst/>
          </a:prstGeom>
          <a:noFill/>
        </p:spPr>
        <p:txBody>
          <a:bodyPr wrap="square">
            <a:spAutoFit/>
          </a:bodyPr>
          <a:lstStyle/>
          <a:p>
            <a:r>
              <a:rPr lang="zh-CN" altLang="zh-CN" sz="1800" kern="0" dirty="0">
                <a:effectLst/>
                <a:ea typeface="宋体" panose="02010600030101010101" pitchFamily="2" charset="-122"/>
                <a:cs typeface="宋体" panose="02010600030101010101" pitchFamily="2" charset="-122"/>
              </a:rPr>
              <a:t>网络不需要从小的分辨率的模型开始去训练，而是直接转型成大分辨率来训练</a:t>
            </a:r>
            <a:endParaRPr lang="zh-CN" altLang="en-US" dirty="0"/>
          </a:p>
        </p:txBody>
      </p:sp>
      <p:sp>
        <p:nvSpPr>
          <p:cNvPr id="8" name="文本框 7">
            <a:extLst>
              <a:ext uri="{FF2B5EF4-FFF2-40B4-BE49-F238E27FC236}">
                <a16:creationId xmlns:a16="http://schemas.microsoft.com/office/drawing/2014/main" id="{476A4198-38B7-4505-BAD0-1220FCBFF8DA}"/>
              </a:ext>
            </a:extLst>
          </p:cNvPr>
          <p:cNvSpPr txBox="1"/>
          <p:nvPr/>
        </p:nvSpPr>
        <p:spPr>
          <a:xfrm>
            <a:off x="7576325" y="1811657"/>
            <a:ext cx="4031427" cy="2958630"/>
          </a:xfrm>
          <a:prstGeom prst="rect">
            <a:avLst/>
          </a:prstGeom>
          <a:noFill/>
        </p:spPr>
        <p:txBody>
          <a:bodyPr wrap="square">
            <a:spAutoFit/>
          </a:bodyPr>
          <a:lstStyle/>
          <a:p>
            <a:pPr>
              <a:lnSpc>
                <a:spcPct val="150000"/>
              </a:lnSpc>
            </a:pPr>
            <a:r>
              <a:rPr lang="zh-CN" altLang="en-US" dirty="0"/>
              <a:t>YOLOv1先在ImageNet（224x224）分类数据集上预训练模型的主体部分，获得较好的分类效果，然后再训练网络的时候将网络的输入从224x224增加为448x448。但是直接切换分辨率，检测模型可能难以快速适应高分辨率。mAP提升了约4%。</a:t>
            </a:r>
          </a:p>
        </p:txBody>
      </p:sp>
      <p:sp>
        <p:nvSpPr>
          <p:cNvPr id="9" name="文本框 8">
            <a:extLst>
              <a:ext uri="{FF2B5EF4-FFF2-40B4-BE49-F238E27FC236}">
                <a16:creationId xmlns:a16="http://schemas.microsoft.com/office/drawing/2014/main" id="{FBF3F2D5-3938-4571-9BD6-BC0605C902A5}"/>
              </a:ext>
            </a:extLst>
          </p:cNvPr>
          <p:cNvSpPr txBox="1"/>
          <p:nvPr/>
        </p:nvSpPr>
        <p:spPr>
          <a:xfrm>
            <a:off x="4972723" y="335964"/>
            <a:ext cx="6094206" cy="369332"/>
          </a:xfrm>
          <a:prstGeom prst="rect">
            <a:avLst/>
          </a:prstGeom>
          <a:noFill/>
        </p:spPr>
        <p:txBody>
          <a:bodyPr wrap="square">
            <a:spAutoFit/>
          </a:bodyPr>
          <a:lstStyle/>
          <a:p>
            <a:r>
              <a:rPr lang="zh-CN" altLang="en-US" dirty="0"/>
              <a:t>mAP</a:t>
            </a:r>
            <a:r>
              <a:rPr lang="en-US" altLang="zh-CN" dirty="0"/>
              <a:t>+</a:t>
            </a:r>
            <a:r>
              <a:rPr lang="zh-CN" altLang="en-US" dirty="0"/>
              <a:t>4%。</a:t>
            </a:r>
          </a:p>
        </p:txBody>
      </p:sp>
    </p:spTree>
    <p:extLst>
      <p:ext uri="{BB962C8B-B14F-4D97-AF65-F5344CB8AC3E}">
        <p14:creationId xmlns:p14="http://schemas.microsoft.com/office/powerpoint/2010/main" val="758628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47459F7-BC6F-4FC2-9535-29BC3B52F5EB}"/>
              </a:ext>
            </a:extLst>
          </p:cNvPr>
          <p:cNvSpPr txBox="1"/>
          <p:nvPr/>
        </p:nvSpPr>
        <p:spPr>
          <a:xfrm>
            <a:off x="393498" y="192254"/>
            <a:ext cx="6412091" cy="523220"/>
          </a:xfrm>
          <a:prstGeom prst="rect">
            <a:avLst/>
          </a:prstGeom>
          <a:noFill/>
        </p:spPr>
        <p:txBody>
          <a:bodyPr wrap="square">
            <a:spAutoFit/>
          </a:bodyPr>
          <a:lstStyle/>
          <a:p>
            <a:r>
              <a:rPr lang="zh-CN" altLang="en-US" sz="2800" b="1" dirty="0"/>
              <a:t>Anchor </a:t>
            </a:r>
            <a:r>
              <a:rPr lang="zh-CN" altLang="en-US" dirty="0"/>
              <a:t>锚点</a:t>
            </a:r>
            <a:r>
              <a:rPr lang="en-US" altLang="zh-CN" dirty="0"/>
              <a:t>/</a:t>
            </a:r>
            <a:r>
              <a:rPr lang="zh-CN" altLang="en-US" dirty="0"/>
              <a:t>先验参考框（人工设置）</a:t>
            </a:r>
            <a:endParaRPr lang="en-US" altLang="zh-CN" b="1" dirty="0"/>
          </a:p>
        </p:txBody>
      </p:sp>
      <p:sp>
        <p:nvSpPr>
          <p:cNvPr id="9" name="文本框 8">
            <a:extLst>
              <a:ext uri="{FF2B5EF4-FFF2-40B4-BE49-F238E27FC236}">
                <a16:creationId xmlns:a16="http://schemas.microsoft.com/office/drawing/2014/main" id="{B61ED273-50CE-4F18-891C-7B92B1ED8565}"/>
              </a:ext>
            </a:extLst>
          </p:cNvPr>
          <p:cNvSpPr txBox="1"/>
          <p:nvPr/>
        </p:nvSpPr>
        <p:spPr>
          <a:xfrm>
            <a:off x="782411" y="1089719"/>
            <a:ext cx="10627178" cy="1675330"/>
          </a:xfrm>
          <a:prstGeom prst="rect">
            <a:avLst/>
          </a:prstGeom>
          <a:noFill/>
        </p:spPr>
        <p:txBody>
          <a:bodyPr wrap="square">
            <a:spAutoFit/>
          </a:bodyPr>
          <a:lstStyle/>
          <a:p>
            <a:pPr algn="l">
              <a:lnSpc>
                <a:spcPct val="150000"/>
              </a:lnSpc>
            </a:pPr>
            <a:r>
              <a:rPr lang="en-US" altLang="zh-CN" sz="1400" dirty="0"/>
              <a:t>anchor box</a:t>
            </a:r>
            <a:r>
              <a:rPr lang="zh-CN" altLang="en-US" sz="1400" dirty="0"/>
              <a:t>就是从训练集中真实框（</a:t>
            </a:r>
            <a:r>
              <a:rPr lang="en-US" altLang="zh-CN" sz="1400" dirty="0"/>
              <a:t>ground truth</a:t>
            </a:r>
            <a:r>
              <a:rPr lang="zh-CN" altLang="en-US" sz="1400" dirty="0"/>
              <a:t>）中统计或聚类得到的几个不同尺寸的框。避免模型在训练的时候盲目的找，有助于模型快速收敛。</a:t>
            </a:r>
            <a:endParaRPr lang="en-US" altLang="zh-CN" sz="1400" dirty="0"/>
          </a:p>
          <a:p>
            <a:pPr>
              <a:lnSpc>
                <a:spcPct val="150000"/>
              </a:lnSpc>
            </a:pPr>
            <a:r>
              <a:rPr lang="en-US" altLang="zh-CN" sz="1400" dirty="0"/>
              <a:t>anchor</a:t>
            </a:r>
            <a:r>
              <a:rPr lang="zh-CN" altLang="en-US" sz="1400" dirty="0"/>
              <a:t>其实就是对预测的对象范围进行约束，并加入了尺寸先验经验，从而实现多尺度学习的目的。</a:t>
            </a:r>
            <a:endParaRPr lang="en-US" altLang="zh-CN" sz="1400" dirty="0"/>
          </a:p>
          <a:p>
            <a:pPr>
              <a:lnSpc>
                <a:spcPct val="150000"/>
              </a:lnSpc>
            </a:pPr>
            <a:r>
              <a:rPr lang="zh-CN" altLang="en-US" sz="1400" dirty="0"/>
              <a:t>假设每个网格对应</a:t>
            </a:r>
            <a:r>
              <a:rPr lang="en-US" altLang="zh-CN" sz="1400" dirty="0"/>
              <a:t>k</a:t>
            </a:r>
            <a:r>
              <a:rPr lang="zh-CN" altLang="en-US" sz="1400" dirty="0"/>
              <a:t>个</a:t>
            </a:r>
            <a:r>
              <a:rPr lang="en-US" altLang="zh-CN" sz="1400" dirty="0"/>
              <a:t>anchor</a:t>
            </a:r>
            <a:r>
              <a:rPr lang="zh-CN" altLang="en-US" sz="1400" dirty="0"/>
              <a:t>，也就是模型在训练的时候，它只是会在每一个网格附近找出这</a:t>
            </a:r>
            <a:r>
              <a:rPr lang="en-US" altLang="zh-CN" sz="1400" dirty="0"/>
              <a:t>k</a:t>
            </a:r>
            <a:r>
              <a:rPr lang="zh-CN" altLang="en-US" sz="1400" dirty="0"/>
              <a:t>种形状，不会找其他的。预测框只需要预测出相对于</a:t>
            </a:r>
            <a:r>
              <a:rPr lang="en-US" altLang="zh-CN" sz="1400" dirty="0"/>
              <a:t>anchor</a:t>
            </a:r>
            <a:r>
              <a:rPr lang="zh-CN" altLang="en-US" sz="1400" dirty="0"/>
              <a:t>的偏移量，</a:t>
            </a:r>
            <a:r>
              <a:rPr lang="en-US" altLang="zh-CN" sz="1400" dirty="0"/>
              <a:t>13X13</a:t>
            </a:r>
            <a:r>
              <a:rPr lang="zh-CN" altLang="en-US" sz="1400" dirty="0"/>
              <a:t>个</a:t>
            </a:r>
            <a:r>
              <a:rPr lang="en-US" altLang="zh-CN" sz="1400" dirty="0"/>
              <a:t>grid cell,</a:t>
            </a:r>
            <a:r>
              <a:rPr lang="zh-CN" altLang="en-US" sz="1400" dirty="0"/>
              <a:t>每个</a:t>
            </a:r>
            <a:r>
              <a:rPr lang="en-US" altLang="zh-CN" sz="1400" dirty="0"/>
              <a:t>cell</a:t>
            </a:r>
            <a:r>
              <a:rPr lang="zh-CN" altLang="en-US" sz="1400" dirty="0"/>
              <a:t>预设五种大小长宽不同的先验框</a:t>
            </a:r>
          </a:p>
        </p:txBody>
      </p:sp>
      <p:pic>
        <p:nvPicPr>
          <p:cNvPr id="14" name="图片 13">
            <a:extLst>
              <a:ext uri="{FF2B5EF4-FFF2-40B4-BE49-F238E27FC236}">
                <a16:creationId xmlns:a16="http://schemas.microsoft.com/office/drawing/2014/main" id="{F7C6D9F7-95F2-456C-8F1C-C14E4770DA6F}"/>
              </a:ext>
            </a:extLst>
          </p:cNvPr>
          <p:cNvPicPr/>
          <p:nvPr/>
        </p:nvPicPr>
        <p:blipFill rotWithShape="1">
          <a:blip r:embed="rId2" cstate="print">
            <a:extLst>
              <a:ext uri="{28A0092B-C50C-407E-A947-70E740481C1C}">
                <a14:useLocalDpi xmlns:a14="http://schemas.microsoft.com/office/drawing/2010/main" val="0"/>
              </a:ext>
            </a:extLst>
          </a:blip>
          <a:srcRect l="10961" r="13929" b="3427"/>
          <a:stretch/>
        </p:blipFill>
        <p:spPr bwMode="auto">
          <a:xfrm>
            <a:off x="279699" y="2992276"/>
            <a:ext cx="6372382" cy="3602162"/>
          </a:xfrm>
          <a:prstGeom prst="rect">
            <a:avLst/>
          </a:prstGeom>
          <a:noFill/>
          <a:ln>
            <a:noFill/>
          </a:ln>
        </p:spPr>
      </p:pic>
      <p:pic>
        <p:nvPicPr>
          <p:cNvPr id="1026" name="Picture 2">
            <a:extLst>
              <a:ext uri="{FF2B5EF4-FFF2-40B4-BE49-F238E27FC236}">
                <a16:creationId xmlns:a16="http://schemas.microsoft.com/office/drawing/2014/main" id="{5DA93954-1434-490D-95B5-554FEA6673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5030"/>
          <a:stretch/>
        </p:blipFill>
        <p:spPr bwMode="auto">
          <a:xfrm>
            <a:off x="6493964" y="2850776"/>
            <a:ext cx="5418337" cy="3996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566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1132DFD-85C1-4611-B621-3A904F207D79}"/>
              </a:ext>
            </a:extLst>
          </p:cNvPr>
          <p:cNvSpPr txBox="1"/>
          <p:nvPr/>
        </p:nvSpPr>
        <p:spPr>
          <a:xfrm>
            <a:off x="3963596" y="5533090"/>
            <a:ext cx="6555036" cy="369332"/>
          </a:xfrm>
          <a:prstGeom prst="rect">
            <a:avLst/>
          </a:prstGeom>
          <a:noFill/>
        </p:spPr>
        <p:txBody>
          <a:bodyPr wrap="square" rtlCol="0">
            <a:spAutoFit/>
          </a:bodyPr>
          <a:lstStyle/>
          <a:p>
            <a:r>
              <a:rPr lang="en-US" altLang="zh-CN" dirty="0"/>
              <a:t>Each grid cell  5 X</a:t>
            </a:r>
            <a:r>
              <a:rPr lang="zh-CN" altLang="en-US" dirty="0"/>
              <a:t>（</a:t>
            </a:r>
            <a:r>
              <a:rPr lang="en-US" altLang="zh-CN" dirty="0"/>
              <a:t>4+1+20</a:t>
            </a:r>
            <a:r>
              <a:rPr lang="zh-CN" altLang="en-US" dirty="0"/>
              <a:t>）</a:t>
            </a:r>
            <a:r>
              <a:rPr lang="en-US" altLang="zh-CN" dirty="0"/>
              <a:t>=125</a:t>
            </a:r>
            <a:endParaRPr lang="zh-CN" altLang="en-US" dirty="0"/>
          </a:p>
        </p:txBody>
      </p:sp>
      <p:pic>
        <p:nvPicPr>
          <p:cNvPr id="14" name="图片 13">
            <a:extLst>
              <a:ext uri="{FF2B5EF4-FFF2-40B4-BE49-F238E27FC236}">
                <a16:creationId xmlns:a16="http://schemas.microsoft.com/office/drawing/2014/main" id="{F1CE34F5-9B4D-4A4C-A510-C2CD51A34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061" y="1063512"/>
            <a:ext cx="7952078" cy="4469578"/>
          </a:xfrm>
          <a:prstGeom prst="rect">
            <a:avLst/>
          </a:prstGeom>
        </p:spPr>
      </p:pic>
    </p:spTree>
    <p:extLst>
      <p:ext uri="{BB962C8B-B14F-4D97-AF65-F5344CB8AC3E}">
        <p14:creationId xmlns:p14="http://schemas.microsoft.com/office/powerpoint/2010/main" val="2548029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5A77E4B-0C36-429E-B16C-89E93C14C9F2}"/>
              </a:ext>
            </a:extLst>
          </p:cNvPr>
          <p:cNvSpPr txBox="1"/>
          <p:nvPr/>
        </p:nvSpPr>
        <p:spPr>
          <a:xfrm>
            <a:off x="298526" y="243419"/>
            <a:ext cx="6094206" cy="523220"/>
          </a:xfrm>
          <a:prstGeom prst="rect">
            <a:avLst/>
          </a:prstGeom>
          <a:noFill/>
        </p:spPr>
        <p:txBody>
          <a:bodyPr wrap="square">
            <a:spAutoFit/>
          </a:bodyPr>
          <a:lstStyle/>
          <a:p>
            <a:r>
              <a:rPr lang="zh-CN" altLang="en-US" sz="2800" b="1" dirty="0"/>
              <a:t>Fine-Grained Features 细粒度特征</a:t>
            </a:r>
            <a:endParaRPr lang="en-US" altLang="zh-CN" sz="2800" b="1" dirty="0"/>
          </a:p>
        </p:txBody>
      </p:sp>
      <p:pic>
        <p:nvPicPr>
          <p:cNvPr id="7" name="图片 6">
            <a:extLst>
              <a:ext uri="{FF2B5EF4-FFF2-40B4-BE49-F238E27FC236}">
                <a16:creationId xmlns:a16="http://schemas.microsoft.com/office/drawing/2014/main" id="{1194F929-3B0E-494A-8C4D-F5E438B591EC}"/>
              </a:ext>
            </a:extLst>
          </p:cNvPr>
          <p:cNvPicPr>
            <a:picLocks noChangeAspect="1"/>
          </p:cNvPicPr>
          <p:nvPr/>
        </p:nvPicPr>
        <p:blipFill>
          <a:blip r:embed="rId2"/>
          <a:stretch>
            <a:fillRect/>
          </a:stretch>
        </p:blipFill>
        <p:spPr>
          <a:xfrm>
            <a:off x="572846" y="1792955"/>
            <a:ext cx="5285703" cy="3033656"/>
          </a:xfrm>
          <a:prstGeom prst="rect">
            <a:avLst/>
          </a:prstGeom>
        </p:spPr>
      </p:pic>
      <p:sp>
        <p:nvSpPr>
          <p:cNvPr id="9" name="文本框 8">
            <a:extLst>
              <a:ext uri="{FF2B5EF4-FFF2-40B4-BE49-F238E27FC236}">
                <a16:creationId xmlns:a16="http://schemas.microsoft.com/office/drawing/2014/main" id="{5A9FADEC-15C4-4E2A-81A2-42F8C8F9D320}"/>
              </a:ext>
            </a:extLst>
          </p:cNvPr>
          <p:cNvSpPr txBox="1"/>
          <p:nvPr/>
        </p:nvSpPr>
        <p:spPr>
          <a:xfrm>
            <a:off x="6392732" y="1160040"/>
            <a:ext cx="6094206" cy="369332"/>
          </a:xfrm>
          <a:prstGeom prst="rect">
            <a:avLst/>
          </a:prstGeom>
          <a:noFill/>
        </p:spPr>
        <p:txBody>
          <a:bodyPr wrap="square">
            <a:spAutoFit/>
          </a:bodyPr>
          <a:lstStyle/>
          <a:p>
            <a:r>
              <a:rPr lang="zh-CN" altLang="en-US" dirty="0"/>
              <a:t>Multi-Scale Training</a:t>
            </a:r>
          </a:p>
        </p:txBody>
      </p:sp>
      <p:pic>
        <p:nvPicPr>
          <p:cNvPr id="11" name="图片 10">
            <a:extLst>
              <a:ext uri="{FF2B5EF4-FFF2-40B4-BE49-F238E27FC236}">
                <a16:creationId xmlns:a16="http://schemas.microsoft.com/office/drawing/2014/main" id="{F6BAB20B-59AC-40CD-A15F-C8E731EDD368}"/>
              </a:ext>
            </a:extLst>
          </p:cNvPr>
          <p:cNvPicPr>
            <a:picLocks noChangeAspect="1"/>
          </p:cNvPicPr>
          <p:nvPr/>
        </p:nvPicPr>
        <p:blipFill>
          <a:blip r:embed="rId3"/>
          <a:stretch>
            <a:fillRect/>
          </a:stretch>
        </p:blipFill>
        <p:spPr>
          <a:xfrm>
            <a:off x="6235677" y="1792955"/>
            <a:ext cx="4780153" cy="4162862"/>
          </a:xfrm>
          <a:prstGeom prst="rect">
            <a:avLst/>
          </a:prstGeom>
        </p:spPr>
      </p:pic>
      <p:sp>
        <p:nvSpPr>
          <p:cNvPr id="8" name="文本框 7">
            <a:extLst>
              <a:ext uri="{FF2B5EF4-FFF2-40B4-BE49-F238E27FC236}">
                <a16:creationId xmlns:a16="http://schemas.microsoft.com/office/drawing/2014/main" id="{CA9A8E82-2FEE-404D-B9CE-92B250785433}"/>
              </a:ext>
            </a:extLst>
          </p:cNvPr>
          <p:cNvSpPr txBox="1"/>
          <p:nvPr/>
        </p:nvSpPr>
        <p:spPr>
          <a:xfrm>
            <a:off x="224604" y="5097795"/>
            <a:ext cx="6242050" cy="1200329"/>
          </a:xfrm>
          <a:prstGeom prst="rect">
            <a:avLst/>
          </a:prstGeom>
          <a:noFill/>
        </p:spPr>
        <p:txBody>
          <a:bodyPr wrap="square">
            <a:spAutoFit/>
          </a:bodyPr>
          <a:lstStyle/>
          <a:p>
            <a:r>
              <a:rPr lang="zh-CN" altLang="zh-CN" sz="1800" kern="0" dirty="0">
                <a:effectLst/>
                <a:ea typeface="宋体" panose="02010600030101010101" pitchFamily="2" charset="-122"/>
                <a:cs typeface="宋体" panose="02010600030101010101" pitchFamily="2" charset="-122"/>
              </a:rPr>
              <a:t>把浅层的网络</a:t>
            </a:r>
            <a:r>
              <a:rPr lang="en-US" altLang="zh-CN" sz="1800" kern="0" dirty="0">
                <a:effectLst/>
                <a:ea typeface="宋体" panose="02010600030101010101" pitchFamily="2" charset="-122"/>
                <a:cs typeface="宋体" panose="02010600030101010101" pitchFamily="2" charset="-122"/>
              </a:rPr>
              <a:t>Feather Map</a:t>
            </a:r>
            <a:r>
              <a:rPr lang="zh-CN" altLang="zh-CN" sz="1800" kern="0" dirty="0">
                <a:effectLst/>
                <a:ea typeface="宋体" panose="02010600030101010101" pitchFamily="2" charset="-122"/>
                <a:cs typeface="宋体" panose="02010600030101010101" pitchFamily="2" charset="-122"/>
              </a:rPr>
              <a:t>一路拆分成四个部分，另外一路进行下采样卷积池化，后来把之前的四个部分拼接成一个长的向量，与池化后的拼接在一起，就包含了浅层信粒度特征和高层的特征，这样就有利于检测小物体</a:t>
            </a:r>
            <a:endParaRPr lang="zh-CN" altLang="en-US" dirty="0"/>
          </a:p>
        </p:txBody>
      </p:sp>
    </p:spTree>
    <p:extLst>
      <p:ext uri="{BB962C8B-B14F-4D97-AF65-F5344CB8AC3E}">
        <p14:creationId xmlns:p14="http://schemas.microsoft.com/office/powerpoint/2010/main" val="3806688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080D180-9012-4416-A03B-09A7F424A674}"/>
              </a:ext>
            </a:extLst>
          </p:cNvPr>
          <p:cNvSpPr txBox="1"/>
          <p:nvPr/>
        </p:nvSpPr>
        <p:spPr>
          <a:xfrm>
            <a:off x="398332" y="271040"/>
            <a:ext cx="6094206" cy="523220"/>
          </a:xfrm>
          <a:prstGeom prst="rect">
            <a:avLst/>
          </a:prstGeom>
          <a:noFill/>
        </p:spPr>
        <p:txBody>
          <a:bodyPr wrap="square">
            <a:spAutoFit/>
          </a:bodyPr>
          <a:lstStyle/>
          <a:p>
            <a:r>
              <a:rPr lang="zh-CN" altLang="en-US" sz="2800" b="1" dirty="0"/>
              <a:t>Multi-Scale Training</a:t>
            </a:r>
          </a:p>
        </p:txBody>
      </p:sp>
      <p:pic>
        <p:nvPicPr>
          <p:cNvPr id="5" name="图片 4">
            <a:extLst>
              <a:ext uri="{FF2B5EF4-FFF2-40B4-BE49-F238E27FC236}">
                <a16:creationId xmlns:a16="http://schemas.microsoft.com/office/drawing/2014/main" id="{095BF6E4-FE3E-4EF7-9F54-CC7AD280103A}"/>
              </a:ext>
            </a:extLst>
          </p:cNvPr>
          <p:cNvPicPr>
            <a:picLocks noChangeAspect="1"/>
          </p:cNvPicPr>
          <p:nvPr/>
        </p:nvPicPr>
        <p:blipFill>
          <a:blip r:embed="rId2"/>
          <a:stretch>
            <a:fillRect/>
          </a:stretch>
        </p:blipFill>
        <p:spPr>
          <a:xfrm>
            <a:off x="1272815" y="1156166"/>
            <a:ext cx="5219723" cy="4545668"/>
          </a:xfrm>
          <a:prstGeom prst="rect">
            <a:avLst/>
          </a:prstGeom>
        </p:spPr>
      </p:pic>
      <p:sp>
        <p:nvSpPr>
          <p:cNvPr id="6" name="文本框 5">
            <a:extLst>
              <a:ext uri="{FF2B5EF4-FFF2-40B4-BE49-F238E27FC236}">
                <a16:creationId xmlns:a16="http://schemas.microsoft.com/office/drawing/2014/main" id="{3E13D5BF-63F0-4CA1-97AB-9C2374E193C2}"/>
              </a:ext>
            </a:extLst>
          </p:cNvPr>
          <p:cNvSpPr txBox="1"/>
          <p:nvPr/>
        </p:nvSpPr>
        <p:spPr>
          <a:xfrm>
            <a:off x="6963061" y="2561234"/>
            <a:ext cx="3956124" cy="1712135"/>
          </a:xfrm>
          <a:prstGeom prst="rect">
            <a:avLst/>
          </a:prstGeom>
          <a:noFill/>
        </p:spPr>
        <p:txBody>
          <a:bodyPr wrap="square">
            <a:spAutoFit/>
          </a:bodyPr>
          <a:lstStyle/>
          <a:p>
            <a:pPr>
              <a:lnSpc>
                <a:spcPct val="150000"/>
              </a:lnSpc>
            </a:pPr>
            <a:r>
              <a:rPr lang="zh-CN" altLang="en-US" b="0" i="0" dirty="0">
                <a:solidFill>
                  <a:srgbClr val="4D4D4D"/>
                </a:solidFill>
                <a:effectLst/>
                <a:latin typeface="-apple-system"/>
              </a:rPr>
              <a:t>为了让模型更有鲁棒性，作者引入了多尺度训练。就是在训练过程中，每迭代一定的次数，改变模型的输入图片大小。</a:t>
            </a:r>
            <a:endParaRPr lang="zh-CN" altLang="en-US" dirty="0"/>
          </a:p>
        </p:txBody>
      </p:sp>
    </p:spTree>
    <p:extLst>
      <p:ext uri="{BB962C8B-B14F-4D97-AF65-F5344CB8AC3E}">
        <p14:creationId xmlns:p14="http://schemas.microsoft.com/office/powerpoint/2010/main" val="3616022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FC3F8EB5-FA52-47CB-8925-A1AC4DB308B7}"/>
              </a:ext>
            </a:extLst>
          </p:cNvPr>
          <p:cNvPicPr>
            <a:picLocks noGrp="1" noChangeAspect="1"/>
          </p:cNvPicPr>
          <p:nvPr>
            <p:ph idx="1"/>
          </p:nvPr>
        </p:nvPicPr>
        <p:blipFill>
          <a:blip r:embed="rId2"/>
          <a:stretch>
            <a:fillRect/>
          </a:stretch>
        </p:blipFill>
        <p:spPr>
          <a:xfrm>
            <a:off x="2727278" y="1042822"/>
            <a:ext cx="6737444" cy="4772356"/>
          </a:xfrm>
        </p:spPr>
      </p:pic>
    </p:spTree>
    <p:extLst>
      <p:ext uri="{BB962C8B-B14F-4D97-AF65-F5344CB8AC3E}">
        <p14:creationId xmlns:p14="http://schemas.microsoft.com/office/powerpoint/2010/main" val="2952821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C6490AA-3DF6-4B3B-8F5C-E37AEE3E1C96}"/>
              </a:ext>
            </a:extLst>
          </p:cNvPr>
          <p:cNvSpPr txBox="1"/>
          <p:nvPr/>
        </p:nvSpPr>
        <p:spPr>
          <a:xfrm>
            <a:off x="398033" y="225911"/>
            <a:ext cx="3603812" cy="523220"/>
          </a:xfrm>
          <a:prstGeom prst="rect">
            <a:avLst/>
          </a:prstGeom>
          <a:noFill/>
        </p:spPr>
        <p:txBody>
          <a:bodyPr wrap="square">
            <a:spAutoFit/>
          </a:bodyPr>
          <a:lstStyle>
            <a:defPPr>
              <a:defRPr lang="zh-CN"/>
            </a:defPPr>
            <a:lvl1pPr>
              <a:defRPr sz="2800" b="1"/>
            </a:lvl1pPr>
          </a:lstStyle>
          <a:p>
            <a:r>
              <a:rPr lang="en-US" altLang="zh-CN" dirty="0"/>
              <a:t>Faster</a:t>
            </a:r>
            <a:endParaRPr lang="zh-CN" altLang="en-US" dirty="0"/>
          </a:p>
        </p:txBody>
      </p:sp>
      <p:pic>
        <p:nvPicPr>
          <p:cNvPr id="8" name="图片 7">
            <a:extLst>
              <a:ext uri="{FF2B5EF4-FFF2-40B4-BE49-F238E27FC236}">
                <a16:creationId xmlns:a16="http://schemas.microsoft.com/office/drawing/2014/main" id="{D25FE415-3096-41BD-8A15-484178756F98}"/>
              </a:ext>
            </a:extLst>
          </p:cNvPr>
          <p:cNvPicPr>
            <a:picLocks noChangeAspect="1"/>
          </p:cNvPicPr>
          <p:nvPr/>
        </p:nvPicPr>
        <p:blipFill>
          <a:blip r:embed="rId2"/>
          <a:stretch>
            <a:fillRect/>
          </a:stretch>
        </p:blipFill>
        <p:spPr>
          <a:xfrm>
            <a:off x="5618979" y="1157040"/>
            <a:ext cx="5482912" cy="2810260"/>
          </a:xfrm>
          <a:prstGeom prst="rect">
            <a:avLst/>
          </a:prstGeom>
        </p:spPr>
      </p:pic>
      <p:pic>
        <p:nvPicPr>
          <p:cNvPr id="1026" name="Picture 2" descr="在这里插入图片描述">
            <a:extLst>
              <a:ext uri="{FF2B5EF4-FFF2-40B4-BE49-F238E27FC236}">
                <a16:creationId xmlns:a16="http://schemas.microsoft.com/office/drawing/2014/main" id="{D38372EA-25D9-4F37-8B07-7CBDFDD2EE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44"/>
          <a:stretch/>
        </p:blipFill>
        <p:spPr bwMode="auto">
          <a:xfrm>
            <a:off x="744578" y="1032734"/>
            <a:ext cx="4257728" cy="524329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023B67A-1DED-4C3A-A268-E4F07DB7F813}"/>
              </a:ext>
            </a:extLst>
          </p:cNvPr>
          <p:cNvSpPr txBox="1"/>
          <p:nvPr/>
        </p:nvSpPr>
        <p:spPr>
          <a:xfrm>
            <a:off x="5353216" y="4304015"/>
            <a:ext cx="6094206" cy="1477328"/>
          </a:xfrm>
          <a:prstGeom prst="rect">
            <a:avLst/>
          </a:prstGeom>
          <a:noFill/>
        </p:spPr>
        <p:txBody>
          <a:bodyPr wrap="square">
            <a:spAutoFit/>
          </a:bodyPr>
          <a:lstStyle/>
          <a:p>
            <a:r>
              <a:rPr lang="zh-CN" altLang="en-US" dirty="0"/>
              <a:t>网络包含19个卷积层和5个max pooling层，而在YOLOv1中采用的GooleNet，包含24个卷积层和2个全连接层，因此Darknet-19整体上卷积卷积操作比YOLOv1中用的GoogleNet要少，这是计算量减少的关键。最后用average pooling层代替全连接层进行预测。</a:t>
            </a:r>
          </a:p>
        </p:txBody>
      </p:sp>
    </p:spTree>
    <p:extLst>
      <p:ext uri="{BB962C8B-B14F-4D97-AF65-F5344CB8AC3E}">
        <p14:creationId xmlns:p14="http://schemas.microsoft.com/office/powerpoint/2010/main" val="1390390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887342-7B99-4BD7-B1F8-6A47BD05E0F7}"/>
              </a:ext>
            </a:extLst>
          </p:cNvPr>
          <p:cNvSpPr txBox="1"/>
          <p:nvPr/>
        </p:nvSpPr>
        <p:spPr>
          <a:xfrm>
            <a:off x="430435" y="186757"/>
            <a:ext cx="3603812" cy="523220"/>
          </a:xfrm>
          <a:prstGeom prst="rect">
            <a:avLst/>
          </a:prstGeom>
          <a:noFill/>
        </p:spPr>
        <p:txBody>
          <a:bodyPr wrap="square" rtlCol="0">
            <a:spAutoFit/>
          </a:bodyPr>
          <a:lstStyle/>
          <a:p>
            <a:r>
              <a:rPr lang="en-US" altLang="zh-CN" sz="2800" b="1" dirty="0"/>
              <a:t>Stronger</a:t>
            </a:r>
            <a:endParaRPr lang="zh-CN" altLang="en-US" sz="2800" b="1" dirty="0"/>
          </a:p>
        </p:txBody>
      </p:sp>
      <p:pic>
        <p:nvPicPr>
          <p:cNvPr id="8" name="图片 7">
            <a:extLst>
              <a:ext uri="{FF2B5EF4-FFF2-40B4-BE49-F238E27FC236}">
                <a16:creationId xmlns:a16="http://schemas.microsoft.com/office/drawing/2014/main" id="{900D334E-369E-45C7-8EF1-276C2CF12B0B}"/>
              </a:ext>
            </a:extLst>
          </p:cNvPr>
          <p:cNvPicPr>
            <a:picLocks noChangeAspect="1"/>
          </p:cNvPicPr>
          <p:nvPr/>
        </p:nvPicPr>
        <p:blipFill rotWithShape="1">
          <a:blip r:embed="rId2"/>
          <a:srcRect l="9380" r="8642"/>
          <a:stretch/>
        </p:blipFill>
        <p:spPr>
          <a:xfrm>
            <a:off x="6629400" y="1336764"/>
            <a:ext cx="4699000" cy="4527662"/>
          </a:xfrm>
          <a:prstGeom prst="rect">
            <a:avLst/>
          </a:prstGeom>
        </p:spPr>
      </p:pic>
      <p:pic>
        <p:nvPicPr>
          <p:cNvPr id="7" name="图片 6">
            <a:extLst>
              <a:ext uri="{FF2B5EF4-FFF2-40B4-BE49-F238E27FC236}">
                <a16:creationId xmlns:a16="http://schemas.microsoft.com/office/drawing/2014/main" id="{9BCE537E-722B-4644-A9BB-3582A3F02C31}"/>
              </a:ext>
            </a:extLst>
          </p:cNvPr>
          <p:cNvPicPr/>
          <p:nvPr/>
        </p:nvPicPr>
        <p:blipFill rotWithShape="1">
          <a:blip r:embed="rId3" cstate="print">
            <a:extLst>
              <a:ext uri="{28A0092B-C50C-407E-A947-70E740481C1C}">
                <a14:useLocalDpi xmlns:a14="http://schemas.microsoft.com/office/drawing/2010/main" val="0"/>
              </a:ext>
            </a:extLst>
          </a:blip>
          <a:srcRect l="7782" r="9896" b="5763"/>
          <a:stretch/>
        </p:blipFill>
        <p:spPr bwMode="auto">
          <a:xfrm>
            <a:off x="430435" y="1067461"/>
            <a:ext cx="5918199" cy="3819436"/>
          </a:xfrm>
          <a:prstGeom prst="rect">
            <a:avLst/>
          </a:prstGeom>
          <a:noFill/>
          <a:ln>
            <a:noFill/>
          </a:ln>
        </p:spPr>
      </p:pic>
      <p:sp>
        <p:nvSpPr>
          <p:cNvPr id="6" name="文本框 5">
            <a:extLst>
              <a:ext uri="{FF2B5EF4-FFF2-40B4-BE49-F238E27FC236}">
                <a16:creationId xmlns:a16="http://schemas.microsoft.com/office/drawing/2014/main" id="{2EA606BC-1D85-40A8-A4C2-018E0CE3213B}"/>
              </a:ext>
            </a:extLst>
          </p:cNvPr>
          <p:cNvSpPr txBox="1"/>
          <p:nvPr/>
        </p:nvSpPr>
        <p:spPr>
          <a:xfrm>
            <a:off x="342431" y="5110795"/>
            <a:ext cx="6094206" cy="923330"/>
          </a:xfrm>
          <a:prstGeom prst="rect">
            <a:avLst/>
          </a:prstGeom>
          <a:noFill/>
        </p:spPr>
        <p:txBody>
          <a:bodyPr wrap="square">
            <a:spAutoFit/>
          </a:bodyPr>
          <a:lstStyle>
            <a:defPPr>
              <a:defRPr lang="zh-CN"/>
            </a:defPPr>
          </a:lstStyle>
          <a:p>
            <a:r>
              <a:rPr lang="zh-CN" altLang="en-US" dirty="0"/>
              <a:t>带标注的检测数据集量比较少，而带标注的分类数据集量比较大，因此</a:t>
            </a:r>
            <a:r>
              <a:rPr lang="en-US" altLang="zh-CN" dirty="0"/>
              <a:t>YOLO9000</a:t>
            </a:r>
            <a:r>
              <a:rPr lang="zh-CN" altLang="en-US" dirty="0"/>
              <a:t>主要通过结合分类和检测数据集使得训练得到的检测模型可以检测约</a:t>
            </a:r>
            <a:r>
              <a:rPr lang="en-US" altLang="zh-CN" dirty="0"/>
              <a:t>9000</a:t>
            </a:r>
            <a:r>
              <a:rPr lang="zh-CN" altLang="en-US" dirty="0"/>
              <a:t>类物体。</a:t>
            </a:r>
          </a:p>
        </p:txBody>
      </p:sp>
    </p:spTree>
    <p:extLst>
      <p:ext uri="{BB962C8B-B14F-4D97-AF65-F5344CB8AC3E}">
        <p14:creationId xmlns:p14="http://schemas.microsoft.com/office/powerpoint/2010/main" val="4098967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970DD21-001B-450D-977E-5D99F0F79299}"/>
              </a:ext>
            </a:extLst>
          </p:cNvPr>
          <p:cNvPicPr>
            <a:picLocks noChangeAspect="1"/>
          </p:cNvPicPr>
          <p:nvPr/>
        </p:nvPicPr>
        <p:blipFill>
          <a:blip r:embed="rId2"/>
          <a:stretch>
            <a:fillRect/>
          </a:stretch>
        </p:blipFill>
        <p:spPr>
          <a:xfrm>
            <a:off x="817337" y="1043492"/>
            <a:ext cx="10557325" cy="2705425"/>
          </a:xfrm>
          <a:prstGeom prst="rect">
            <a:avLst/>
          </a:prstGeom>
        </p:spPr>
      </p:pic>
      <p:sp>
        <p:nvSpPr>
          <p:cNvPr id="6" name="文本框 5">
            <a:extLst>
              <a:ext uri="{FF2B5EF4-FFF2-40B4-BE49-F238E27FC236}">
                <a16:creationId xmlns:a16="http://schemas.microsoft.com/office/drawing/2014/main" id="{F04DAACB-5D2F-4A43-A38D-22E3701EAD64}"/>
              </a:ext>
            </a:extLst>
          </p:cNvPr>
          <p:cNvSpPr txBox="1"/>
          <p:nvPr/>
        </p:nvSpPr>
        <p:spPr>
          <a:xfrm>
            <a:off x="817337" y="3993350"/>
            <a:ext cx="7645997" cy="2127634"/>
          </a:xfrm>
          <a:prstGeom prst="rect">
            <a:avLst/>
          </a:prstGeom>
          <a:noFill/>
        </p:spPr>
        <p:txBody>
          <a:bodyPr wrap="square">
            <a:spAutoFit/>
          </a:bodyPr>
          <a:lstStyle/>
          <a:p>
            <a:pPr>
              <a:lnSpc>
                <a:spcPct val="150000"/>
              </a:lnSpc>
            </a:pPr>
            <a:r>
              <a:rPr lang="zh-CN" altLang="en-US" b="1" dirty="0"/>
              <a:t>主流的行人检测模型：</a:t>
            </a:r>
            <a:endParaRPr lang="en-US" altLang="zh-CN" b="1" dirty="0"/>
          </a:p>
          <a:p>
            <a:pPr>
              <a:lnSpc>
                <a:spcPct val="150000"/>
              </a:lnSpc>
            </a:pPr>
            <a:r>
              <a:rPr lang="zh-CN" altLang="en-US" dirty="0"/>
              <a:t>可变形部件模型 (Deformable Part Models，DPM)</a:t>
            </a:r>
            <a:endParaRPr lang="en-US" altLang="zh-CN" dirty="0"/>
          </a:p>
          <a:p>
            <a:pPr>
              <a:lnSpc>
                <a:spcPct val="150000"/>
              </a:lnSpc>
            </a:pPr>
            <a:r>
              <a:rPr lang="zh-CN" altLang="en-US" dirty="0"/>
              <a:t>决 策 树 (Decision Forest，DF)</a:t>
            </a:r>
            <a:endParaRPr lang="en-US" altLang="zh-CN" dirty="0"/>
          </a:p>
          <a:p>
            <a:pPr>
              <a:lnSpc>
                <a:spcPct val="150000"/>
              </a:lnSpc>
            </a:pPr>
            <a:r>
              <a:rPr lang="zh-CN" altLang="en-US" u="sng" dirty="0"/>
              <a:t>深 度 网 络(Deep Network，DN)</a:t>
            </a:r>
            <a:endParaRPr lang="en-US" altLang="zh-CN" u="sng" dirty="0"/>
          </a:p>
          <a:p>
            <a:pPr>
              <a:lnSpc>
                <a:spcPct val="150000"/>
              </a:lnSpc>
            </a:pPr>
            <a:endParaRPr lang="zh-CN" altLang="en-US" dirty="0"/>
          </a:p>
        </p:txBody>
      </p:sp>
      <p:sp>
        <p:nvSpPr>
          <p:cNvPr id="7" name="文本框 6">
            <a:extLst>
              <a:ext uri="{FF2B5EF4-FFF2-40B4-BE49-F238E27FC236}">
                <a16:creationId xmlns:a16="http://schemas.microsoft.com/office/drawing/2014/main" id="{F9FC85BB-5918-4720-ADCB-2FD6DAA45730}"/>
              </a:ext>
            </a:extLst>
          </p:cNvPr>
          <p:cNvSpPr txBox="1"/>
          <p:nvPr/>
        </p:nvSpPr>
        <p:spPr>
          <a:xfrm>
            <a:off x="6368528" y="4093878"/>
            <a:ext cx="4787152" cy="1712135"/>
          </a:xfrm>
          <a:prstGeom prst="rect">
            <a:avLst/>
          </a:prstGeom>
          <a:noFill/>
        </p:spPr>
        <p:txBody>
          <a:bodyPr wrap="square">
            <a:spAutoFit/>
          </a:bodyPr>
          <a:lstStyle/>
          <a:p>
            <a:pPr>
              <a:lnSpc>
                <a:spcPct val="150000"/>
              </a:lnSpc>
            </a:pPr>
            <a:r>
              <a:rPr lang="zh-CN" altLang="en-US" dirty="0"/>
              <a:t>本文借鉴目标检测领域先进的研究成果，提出将YOL0网络结构用于行人检测，聚类选取初始候选框，重组特征图，扩展横向候选框数量，构建基于Y0L0网络的行人检测器YOL0P。</a:t>
            </a:r>
          </a:p>
        </p:txBody>
      </p:sp>
    </p:spTree>
    <p:extLst>
      <p:ext uri="{BB962C8B-B14F-4D97-AF65-F5344CB8AC3E}">
        <p14:creationId xmlns:p14="http://schemas.microsoft.com/office/powerpoint/2010/main" val="1849229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EEB3EFA-4EB4-4CBA-BDDD-EC3635EFA463}"/>
              </a:ext>
            </a:extLst>
          </p:cNvPr>
          <p:cNvPicPr>
            <a:picLocks noChangeAspect="1"/>
          </p:cNvPicPr>
          <p:nvPr/>
        </p:nvPicPr>
        <p:blipFill rotWithShape="1">
          <a:blip r:embed="rId2"/>
          <a:srcRect t="16250"/>
          <a:stretch/>
        </p:blipFill>
        <p:spPr>
          <a:xfrm>
            <a:off x="0" y="946672"/>
            <a:ext cx="8250403" cy="3870191"/>
          </a:xfrm>
          <a:prstGeom prst="rect">
            <a:avLst/>
          </a:prstGeom>
        </p:spPr>
      </p:pic>
      <p:sp>
        <p:nvSpPr>
          <p:cNvPr id="6" name="文本框 5">
            <a:extLst>
              <a:ext uri="{FF2B5EF4-FFF2-40B4-BE49-F238E27FC236}">
                <a16:creationId xmlns:a16="http://schemas.microsoft.com/office/drawing/2014/main" id="{2E50E947-84C1-4EB5-956D-6F341F0BFA70}"/>
              </a:ext>
            </a:extLst>
          </p:cNvPr>
          <p:cNvSpPr txBox="1"/>
          <p:nvPr/>
        </p:nvSpPr>
        <p:spPr>
          <a:xfrm>
            <a:off x="505252" y="178026"/>
            <a:ext cx="3432047" cy="461665"/>
          </a:xfrm>
          <a:prstGeom prst="rect">
            <a:avLst/>
          </a:prstGeom>
          <a:noFill/>
        </p:spPr>
        <p:txBody>
          <a:bodyPr wrap="square" rtlCol="0">
            <a:spAutoFit/>
          </a:bodyPr>
          <a:lstStyle/>
          <a:p>
            <a:r>
              <a:rPr lang="en-US" altLang="zh-CN" sz="2400" b="1" dirty="0"/>
              <a:t>Convolution </a:t>
            </a:r>
            <a:r>
              <a:rPr lang="zh-CN" altLang="en-US" sz="2400" b="1" dirty="0"/>
              <a:t>卷积</a:t>
            </a:r>
          </a:p>
        </p:txBody>
      </p:sp>
      <p:pic>
        <p:nvPicPr>
          <p:cNvPr id="8" name="图片 7">
            <a:extLst>
              <a:ext uri="{FF2B5EF4-FFF2-40B4-BE49-F238E27FC236}">
                <a16:creationId xmlns:a16="http://schemas.microsoft.com/office/drawing/2014/main" id="{505AFE1A-81A7-4849-AC34-20CC06714C2D}"/>
              </a:ext>
            </a:extLst>
          </p:cNvPr>
          <p:cNvPicPr>
            <a:picLocks noChangeAspect="1"/>
          </p:cNvPicPr>
          <p:nvPr/>
        </p:nvPicPr>
        <p:blipFill>
          <a:blip r:embed="rId3"/>
          <a:stretch>
            <a:fillRect/>
          </a:stretch>
        </p:blipFill>
        <p:spPr>
          <a:xfrm>
            <a:off x="6430200" y="3087156"/>
            <a:ext cx="5761800" cy="3218164"/>
          </a:xfrm>
          <a:prstGeom prst="rect">
            <a:avLst/>
          </a:prstGeom>
        </p:spPr>
      </p:pic>
    </p:spTree>
    <p:extLst>
      <p:ext uri="{BB962C8B-B14F-4D97-AF65-F5344CB8AC3E}">
        <p14:creationId xmlns:p14="http://schemas.microsoft.com/office/powerpoint/2010/main" val="770643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458523B-E1A3-40B6-9714-84026FCC6842}"/>
              </a:ext>
            </a:extLst>
          </p:cNvPr>
          <p:cNvSpPr txBox="1"/>
          <p:nvPr/>
        </p:nvSpPr>
        <p:spPr>
          <a:xfrm>
            <a:off x="443753" y="1139077"/>
            <a:ext cx="5139466" cy="2543132"/>
          </a:xfrm>
          <a:prstGeom prst="rect">
            <a:avLst/>
          </a:prstGeom>
          <a:noFill/>
        </p:spPr>
        <p:txBody>
          <a:bodyPr wrap="square">
            <a:spAutoFit/>
          </a:bodyPr>
          <a:lstStyle/>
          <a:p>
            <a:pPr>
              <a:lnSpc>
                <a:spcPct val="150000"/>
              </a:lnSpc>
            </a:pPr>
            <a:r>
              <a:rPr lang="zh-CN" altLang="en-US" b="1" dirty="0"/>
              <a:t>网络架构</a:t>
            </a:r>
          </a:p>
          <a:p>
            <a:pPr>
              <a:lnSpc>
                <a:spcPct val="150000"/>
              </a:lnSpc>
            </a:pPr>
            <a:r>
              <a:rPr lang="zh-CN" altLang="en-US" dirty="0"/>
              <a:t>本文网络以YOLO网络为原型，其采用区域建议网络</a:t>
            </a:r>
            <a:r>
              <a:rPr lang="en-US" altLang="zh-CN" dirty="0"/>
              <a:t>R</a:t>
            </a:r>
            <a:r>
              <a:rPr lang="zh-CN" altLang="en-US" dirty="0"/>
              <a:t>PN的思想，去掉全连接层，采用卷积层来预测目标框的偏移和置信度。对特征图中的每个位置预测这些偏移和置信度，以得到行人目标的概率和位置。</a:t>
            </a:r>
          </a:p>
        </p:txBody>
      </p:sp>
      <p:sp>
        <p:nvSpPr>
          <p:cNvPr id="13" name="文本框 12">
            <a:extLst>
              <a:ext uri="{FF2B5EF4-FFF2-40B4-BE49-F238E27FC236}">
                <a16:creationId xmlns:a16="http://schemas.microsoft.com/office/drawing/2014/main" id="{DFA68718-66F3-4AFA-BFA5-F1E5DDADBBBE}"/>
              </a:ext>
            </a:extLst>
          </p:cNvPr>
          <p:cNvSpPr txBox="1"/>
          <p:nvPr/>
        </p:nvSpPr>
        <p:spPr>
          <a:xfrm>
            <a:off x="5732034" y="1346826"/>
            <a:ext cx="6094206" cy="2127634"/>
          </a:xfrm>
          <a:prstGeom prst="rect">
            <a:avLst/>
          </a:prstGeom>
          <a:noFill/>
        </p:spPr>
        <p:txBody>
          <a:bodyPr wrap="square">
            <a:spAutoFit/>
          </a:bodyPr>
          <a:lstStyle/>
          <a:p>
            <a:pPr>
              <a:lnSpc>
                <a:spcPct val="150000"/>
              </a:lnSpc>
            </a:pPr>
            <a:r>
              <a:rPr lang="zh-CN" altLang="en-US" b="1" dirty="0"/>
              <a:t>多级特征图融合</a:t>
            </a:r>
          </a:p>
          <a:p>
            <a:pPr>
              <a:lnSpc>
                <a:spcPct val="150000"/>
              </a:lnSpc>
            </a:pPr>
            <a:r>
              <a:rPr lang="zh-CN" altLang="en-US" dirty="0"/>
              <a:t>行人特征在深度学习网络中展现出</a:t>
            </a:r>
            <a:r>
              <a:rPr lang="zh-CN" altLang="en-US" b="1" dirty="0"/>
              <a:t>结构性</a:t>
            </a:r>
            <a:r>
              <a:rPr lang="zh-CN" altLang="en-US" dirty="0"/>
              <a:t>，高层的特征抽象程度高，表达出行人的整体特征，中层的特征相对具体，表达出行人的局部特征。结合不同细粒度特征，可以增加行人检测的鲁棒性。</a:t>
            </a:r>
          </a:p>
        </p:txBody>
      </p:sp>
      <p:pic>
        <p:nvPicPr>
          <p:cNvPr id="15" name="图片 14">
            <a:extLst>
              <a:ext uri="{FF2B5EF4-FFF2-40B4-BE49-F238E27FC236}">
                <a16:creationId xmlns:a16="http://schemas.microsoft.com/office/drawing/2014/main" id="{5052AFA8-F98F-402D-A1BF-D3B8C3F8203B}"/>
              </a:ext>
            </a:extLst>
          </p:cNvPr>
          <p:cNvPicPr>
            <a:picLocks noChangeAspect="1"/>
          </p:cNvPicPr>
          <p:nvPr/>
        </p:nvPicPr>
        <p:blipFill>
          <a:blip r:embed="rId2"/>
          <a:stretch>
            <a:fillRect/>
          </a:stretch>
        </p:blipFill>
        <p:spPr>
          <a:xfrm>
            <a:off x="4736878" y="3474460"/>
            <a:ext cx="7455122" cy="2543132"/>
          </a:xfrm>
          <a:prstGeom prst="rect">
            <a:avLst/>
          </a:prstGeom>
        </p:spPr>
      </p:pic>
    </p:spTree>
    <p:extLst>
      <p:ext uri="{BB962C8B-B14F-4D97-AF65-F5344CB8AC3E}">
        <p14:creationId xmlns:p14="http://schemas.microsoft.com/office/powerpoint/2010/main" val="2576535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0BCAFDF-3964-4387-8BF0-8980E9D69D59}"/>
              </a:ext>
            </a:extLst>
          </p:cNvPr>
          <p:cNvSpPr txBox="1"/>
          <p:nvPr/>
        </p:nvSpPr>
        <p:spPr>
          <a:xfrm>
            <a:off x="798756" y="1028343"/>
            <a:ext cx="6094206" cy="369332"/>
          </a:xfrm>
          <a:prstGeom prst="rect">
            <a:avLst/>
          </a:prstGeom>
          <a:noFill/>
        </p:spPr>
        <p:txBody>
          <a:bodyPr wrap="square">
            <a:spAutoFit/>
          </a:bodyPr>
          <a:lstStyle/>
          <a:p>
            <a:r>
              <a:rPr lang="zh-CN" altLang="en-US" b="1" dirty="0"/>
              <a:t>横向候选框扩展</a:t>
            </a:r>
          </a:p>
        </p:txBody>
      </p:sp>
      <p:sp>
        <p:nvSpPr>
          <p:cNvPr id="7" name="文本框 6">
            <a:extLst>
              <a:ext uri="{FF2B5EF4-FFF2-40B4-BE49-F238E27FC236}">
                <a16:creationId xmlns:a16="http://schemas.microsoft.com/office/drawing/2014/main" id="{ED47F3C7-FD9C-41C8-AE82-82A6B6A55CB1}"/>
              </a:ext>
            </a:extLst>
          </p:cNvPr>
          <p:cNvSpPr txBox="1"/>
          <p:nvPr/>
        </p:nvSpPr>
        <p:spPr>
          <a:xfrm>
            <a:off x="798756" y="1397675"/>
            <a:ext cx="10066468" cy="1200329"/>
          </a:xfrm>
          <a:prstGeom prst="rect">
            <a:avLst/>
          </a:prstGeom>
          <a:noFill/>
        </p:spPr>
        <p:txBody>
          <a:bodyPr wrap="square">
            <a:spAutoFit/>
          </a:bodyPr>
          <a:lstStyle/>
          <a:p>
            <a:r>
              <a:rPr lang="zh-CN" altLang="en-US" dirty="0"/>
              <a:t>图像被分成SxS的网格。候选框在X和Y轴上同等密度分布，对人群进行检测时，漏检率较高。实际上，行人在图像中呈现X轴上分布更密集，Y轴上分布相对稀疏的特点如图3所示。针对这一问题，本文提出在网络中增加一个reorg层，重组特征图，增加候选框在X轴方向的密度，同时减少丫轴方向候选框密度，构成YOLO</a:t>
            </a:r>
            <a:r>
              <a:rPr lang="en-US" altLang="zh-CN" dirty="0"/>
              <a:t>-</a:t>
            </a:r>
            <a:r>
              <a:rPr lang="zh-CN" altLang="en-US" dirty="0"/>
              <a:t>P网络。</a:t>
            </a:r>
          </a:p>
        </p:txBody>
      </p:sp>
      <p:pic>
        <p:nvPicPr>
          <p:cNvPr id="9" name="图片 8">
            <a:extLst>
              <a:ext uri="{FF2B5EF4-FFF2-40B4-BE49-F238E27FC236}">
                <a16:creationId xmlns:a16="http://schemas.microsoft.com/office/drawing/2014/main" id="{534AC0AE-CC07-4157-8684-0AFBF1A03180}"/>
              </a:ext>
            </a:extLst>
          </p:cNvPr>
          <p:cNvPicPr>
            <a:picLocks noChangeAspect="1"/>
          </p:cNvPicPr>
          <p:nvPr/>
        </p:nvPicPr>
        <p:blipFill>
          <a:blip r:embed="rId2"/>
          <a:stretch>
            <a:fillRect/>
          </a:stretch>
        </p:blipFill>
        <p:spPr>
          <a:xfrm>
            <a:off x="1385334" y="2728244"/>
            <a:ext cx="8893311" cy="3063505"/>
          </a:xfrm>
          <a:prstGeom prst="rect">
            <a:avLst/>
          </a:prstGeom>
        </p:spPr>
      </p:pic>
    </p:spTree>
    <p:extLst>
      <p:ext uri="{BB962C8B-B14F-4D97-AF65-F5344CB8AC3E}">
        <p14:creationId xmlns:p14="http://schemas.microsoft.com/office/powerpoint/2010/main" val="2236396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7BF182E-5FF4-4411-A786-A0684CB5E25E}"/>
              </a:ext>
            </a:extLst>
          </p:cNvPr>
          <p:cNvSpPr txBox="1"/>
          <p:nvPr/>
        </p:nvSpPr>
        <p:spPr>
          <a:xfrm>
            <a:off x="914394" y="322729"/>
            <a:ext cx="2323652" cy="523220"/>
          </a:xfrm>
          <a:prstGeom prst="rect">
            <a:avLst/>
          </a:prstGeom>
          <a:noFill/>
        </p:spPr>
        <p:txBody>
          <a:bodyPr wrap="square" rtlCol="0">
            <a:spAutoFit/>
          </a:bodyPr>
          <a:lstStyle/>
          <a:p>
            <a:r>
              <a:rPr lang="zh-CN" altLang="en-US" sz="2800" b="1" dirty="0"/>
              <a:t>训 练</a:t>
            </a:r>
          </a:p>
        </p:txBody>
      </p:sp>
      <p:sp>
        <p:nvSpPr>
          <p:cNvPr id="6" name="文本框 5">
            <a:extLst>
              <a:ext uri="{FF2B5EF4-FFF2-40B4-BE49-F238E27FC236}">
                <a16:creationId xmlns:a16="http://schemas.microsoft.com/office/drawing/2014/main" id="{6AD9F4AB-DC8E-4F2C-B635-014BC059F37B}"/>
              </a:ext>
            </a:extLst>
          </p:cNvPr>
          <p:cNvSpPr txBox="1"/>
          <p:nvPr/>
        </p:nvSpPr>
        <p:spPr>
          <a:xfrm>
            <a:off x="914395" y="1570180"/>
            <a:ext cx="10854466" cy="369332"/>
          </a:xfrm>
          <a:prstGeom prst="rect">
            <a:avLst/>
          </a:prstGeom>
          <a:noFill/>
        </p:spPr>
        <p:txBody>
          <a:bodyPr wrap="square">
            <a:spAutoFit/>
          </a:bodyPr>
          <a:lstStyle/>
          <a:p>
            <a:r>
              <a:rPr lang="zh-CN" altLang="en-US" dirty="0"/>
              <a:t>NRIA行人检测数据集是目前使用最广泛的静态行人检测数据库之一</a:t>
            </a:r>
          </a:p>
        </p:txBody>
      </p:sp>
      <p:sp>
        <p:nvSpPr>
          <p:cNvPr id="8" name="文本框 7">
            <a:extLst>
              <a:ext uri="{FF2B5EF4-FFF2-40B4-BE49-F238E27FC236}">
                <a16:creationId xmlns:a16="http://schemas.microsoft.com/office/drawing/2014/main" id="{66CA7A3F-9147-428A-AB8A-57A0B3969BBD}"/>
              </a:ext>
            </a:extLst>
          </p:cNvPr>
          <p:cNvSpPr txBox="1"/>
          <p:nvPr/>
        </p:nvSpPr>
        <p:spPr>
          <a:xfrm>
            <a:off x="914394" y="1939512"/>
            <a:ext cx="10477949" cy="369332"/>
          </a:xfrm>
          <a:prstGeom prst="rect">
            <a:avLst/>
          </a:prstGeom>
          <a:noFill/>
        </p:spPr>
        <p:txBody>
          <a:bodyPr wrap="square">
            <a:spAutoFit/>
          </a:bodyPr>
          <a:lstStyle/>
          <a:p>
            <a:r>
              <a:rPr lang="zh-CN" altLang="en-US" dirty="0"/>
              <a:t>图像光照变化明显，目标尺度变化大、行人姿态丰富、外观服饰变化多、背景复杂且有不同程度的遮挡。</a:t>
            </a:r>
          </a:p>
        </p:txBody>
      </p:sp>
      <p:sp>
        <p:nvSpPr>
          <p:cNvPr id="10" name="文本框 9">
            <a:extLst>
              <a:ext uri="{FF2B5EF4-FFF2-40B4-BE49-F238E27FC236}">
                <a16:creationId xmlns:a16="http://schemas.microsoft.com/office/drawing/2014/main" id="{3E7323F7-3329-47D6-81CB-80939785DFF4}"/>
              </a:ext>
            </a:extLst>
          </p:cNvPr>
          <p:cNvSpPr txBox="1"/>
          <p:nvPr/>
        </p:nvSpPr>
        <p:spPr>
          <a:xfrm>
            <a:off x="914393" y="2663743"/>
            <a:ext cx="10628562" cy="923330"/>
          </a:xfrm>
          <a:prstGeom prst="rect">
            <a:avLst/>
          </a:prstGeom>
          <a:noFill/>
        </p:spPr>
        <p:txBody>
          <a:bodyPr wrap="square">
            <a:spAutoFit/>
          </a:bodyPr>
          <a:lstStyle/>
          <a:p>
            <a:r>
              <a:rPr lang="zh-CN" altLang="en-US" dirty="0"/>
              <a:t>在训练网络时，</a:t>
            </a:r>
            <a:r>
              <a:rPr lang="zh-CN" altLang="en-US" b="1" dirty="0"/>
              <a:t>预设候选框</a:t>
            </a:r>
            <a:r>
              <a:rPr lang="zh-CN" altLang="en-US" dirty="0"/>
              <a:t>的初始规格及数量。随着迭代次数不断增加，网络学习到行人特征，预测框参数不断调整，最终接近真实框。为加快收敛速度，提高行人检测的位置精度，分析图像中行人的宽高特点。</a:t>
            </a:r>
          </a:p>
        </p:txBody>
      </p:sp>
    </p:spTree>
    <p:extLst>
      <p:ext uri="{BB962C8B-B14F-4D97-AF65-F5344CB8AC3E}">
        <p14:creationId xmlns:p14="http://schemas.microsoft.com/office/powerpoint/2010/main" val="2070593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5D51E97-F75C-4252-A12A-2A1E9CB905EE}"/>
              </a:ext>
            </a:extLst>
          </p:cNvPr>
          <p:cNvSpPr txBox="1"/>
          <p:nvPr/>
        </p:nvSpPr>
        <p:spPr>
          <a:xfrm>
            <a:off x="734209" y="310186"/>
            <a:ext cx="6094206" cy="523220"/>
          </a:xfrm>
          <a:prstGeom prst="rect">
            <a:avLst/>
          </a:prstGeom>
          <a:noFill/>
        </p:spPr>
        <p:txBody>
          <a:bodyPr wrap="square">
            <a:spAutoFit/>
          </a:bodyPr>
          <a:lstStyle/>
          <a:p>
            <a:r>
              <a:rPr lang="zh-CN" altLang="en-US" sz="2800" b="1" dirty="0"/>
              <a:t>有效性验证</a:t>
            </a:r>
          </a:p>
        </p:txBody>
      </p:sp>
      <p:sp>
        <p:nvSpPr>
          <p:cNvPr id="9" name="文本框 8">
            <a:extLst>
              <a:ext uri="{FF2B5EF4-FFF2-40B4-BE49-F238E27FC236}">
                <a16:creationId xmlns:a16="http://schemas.microsoft.com/office/drawing/2014/main" id="{63728ECA-9908-428F-8C4F-1BE7604014AD}"/>
              </a:ext>
            </a:extLst>
          </p:cNvPr>
          <p:cNvSpPr txBox="1"/>
          <p:nvPr/>
        </p:nvSpPr>
        <p:spPr>
          <a:xfrm>
            <a:off x="734209" y="1192312"/>
            <a:ext cx="6094206" cy="369332"/>
          </a:xfrm>
          <a:prstGeom prst="rect">
            <a:avLst/>
          </a:prstGeom>
          <a:noFill/>
        </p:spPr>
        <p:txBody>
          <a:bodyPr wrap="square">
            <a:spAutoFit/>
          </a:bodyPr>
          <a:lstStyle/>
          <a:p>
            <a:r>
              <a:rPr lang="zh-CN" altLang="en-US" dirty="0"/>
              <a:t>聚类选取初始候选框的有效性验证</a:t>
            </a:r>
          </a:p>
        </p:txBody>
      </p:sp>
      <p:pic>
        <p:nvPicPr>
          <p:cNvPr id="11" name="图片 10">
            <a:extLst>
              <a:ext uri="{FF2B5EF4-FFF2-40B4-BE49-F238E27FC236}">
                <a16:creationId xmlns:a16="http://schemas.microsoft.com/office/drawing/2014/main" id="{21A14C7F-5811-40D1-91BD-D9847A672907}"/>
              </a:ext>
            </a:extLst>
          </p:cNvPr>
          <p:cNvPicPr>
            <a:picLocks noChangeAspect="1"/>
          </p:cNvPicPr>
          <p:nvPr/>
        </p:nvPicPr>
        <p:blipFill>
          <a:blip r:embed="rId2"/>
          <a:stretch>
            <a:fillRect/>
          </a:stretch>
        </p:blipFill>
        <p:spPr>
          <a:xfrm>
            <a:off x="734209" y="1959873"/>
            <a:ext cx="4913815" cy="3705815"/>
          </a:xfrm>
          <a:prstGeom prst="rect">
            <a:avLst/>
          </a:prstGeom>
        </p:spPr>
      </p:pic>
      <p:sp>
        <p:nvSpPr>
          <p:cNvPr id="13" name="文本框 12">
            <a:extLst>
              <a:ext uri="{FF2B5EF4-FFF2-40B4-BE49-F238E27FC236}">
                <a16:creationId xmlns:a16="http://schemas.microsoft.com/office/drawing/2014/main" id="{9B2D65BB-69DA-41F8-85FD-4D72F5F0FF69}"/>
              </a:ext>
            </a:extLst>
          </p:cNvPr>
          <p:cNvSpPr txBox="1"/>
          <p:nvPr/>
        </p:nvSpPr>
        <p:spPr>
          <a:xfrm>
            <a:off x="6349701" y="1192312"/>
            <a:ext cx="5376134" cy="369332"/>
          </a:xfrm>
          <a:prstGeom prst="rect">
            <a:avLst/>
          </a:prstGeom>
          <a:noFill/>
        </p:spPr>
        <p:txBody>
          <a:bodyPr wrap="square">
            <a:spAutoFit/>
          </a:bodyPr>
          <a:lstStyle/>
          <a:p>
            <a:r>
              <a:rPr lang="zh-CN" altLang="en-US" dirty="0"/>
              <a:t>横轴候选框扩展的有效性验证</a:t>
            </a:r>
          </a:p>
        </p:txBody>
      </p:sp>
      <p:pic>
        <p:nvPicPr>
          <p:cNvPr id="15" name="图片 14">
            <a:extLst>
              <a:ext uri="{FF2B5EF4-FFF2-40B4-BE49-F238E27FC236}">
                <a16:creationId xmlns:a16="http://schemas.microsoft.com/office/drawing/2014/main" id="{CBFDE7BF-881B-417C-8EB4-1C27C4A0F59E}"/>
              </a:ext>
            </a:extLst>
          </p:cNvPr>
          <p:cNvPicPr>
            <a:picLocks noChangeAspect="1"/>
          </p:cNvPicPr>
          <p:nvPr/>
        </p:nvPicPr>
        <p:blipFill>
          <a:blip r:embed="rId3"/>
          <a:stretch>
            <a:fillRect/>
          </a:stretch>
        </p:blipFill>
        <p:spPr>
          <a:xfrm>
            <a:off x="5798631" y="1975205"/>
            <a:ext cx="5036494" cy="3675150"/>
          </a:xfrm>
          <a:prstGeom prst="rect">
            <a:avLst/>
          </a:prstGeom>
        </p:spPr>
      </p:pic>
    </p:spTree>
    <p:extLst>
      <p:ext uri="{BB962C8B-B14F-4D97-AF65-F5344CB8AC3E}">
        <p14:creationId xmlns:p14="http://schemas.microsoft.com/office/powerpoint/2010/main" val="2234709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1C938A0-92F4-4D51-A7F1-A4F5BF237800}"/>
              </a:ext>
            </a:extLst>
          </p:cNvPr>
          <p:cNvPicPr>
            <a:picLocks noChangeAspect="1"/>
          </p:cNvPicPr>
          <p:nvPr/>
        </p:nvPicPr>
        <p:blipFill>
          <a:blip r:embed="rId2"/>
          <a:stretch>
            <a:fillRect/>
          </a:stretch>
        </p:blipFill>
        <p:spPr>
          <a:xfrm>
            <a:off x="156977" y="1253947"/>
            <a:ext cx="5428931" cy="4350105"/>
          </a:xfrm>
          <a:prstGeom prst="rect">
            <a:avLst/>
          </a:prstGeom>
        </p:spPr>
      </p:pic>
      <p:sp>
        <p:nvSpPr>
          <p:cNvPr id="7" name="文本框 6">
            <a:extLst>
              <a:ext uri="{FF2B5EF4-FFF2-40B4-BE49-F238E27FC236}">
                <a16:creationId xmlns:a16="http://schemas.microsoft.com/office/drawing/2014/main" id="{5147B091-F96D-4C22-96F1-CA692CE044FF}"/>
              </a:ext>
            </a:extLst>
          </p:cNvPr>
          <p:cNvSpPr txBox="1"/>
          <p:nvPr/>
        </p:nvSpPr>
        <p:spPr>
          <a:xfrm>
            <a:off x="5585908" y="1747869"/>
            <a:ext cx="6094206" cy="3009478"/>
          </a:xfrm>
          <a:prstGeom prst="rect">
            <a:avLst/>
          </a:prstGeom>
          <a:noFill/>
        </p:spPr>
        <p:txBody>
          <a:bodyPr wrap="square">
            <a:spAutoFit/>
          </a:bodyPr>
          <a:lstStyle/>
          <a:p>
            <a:pPr>
              <a:lnSpc>
                <a:spcPct val="150000"/>
              </a:lnSpc>
            </a:pPr>
            <a:r>
              <a:rPr lang="zh-CN" altLang="en-US" sz="1600" dirty="0"/>
              <a:t>实验结果表明，该检测方法具有较好的检测准确率和定位准确性。</a:t>
            </a:r>
            <a:endParaRPr lang="en-US" altLang="zh-CN" sz="1600" dirty="0"/>
          </a:p>
          <a:p>
            <a:pPr>
              <a:lnSpc>
                <a:spcPct val="150000"/>
              </a:lnSpc>
            </a:pPr>
            <a:r>
              <a:rPr lang="zh-CN" altLang="en-US" sz="1600" dirty="0"/>
              <a:t>但是，该检测方法在Caltech行人数据集上的检测效果并不理想。</a:t>
            </a:r>
            <a:endParaRPr lang="en-US" altLang="zh-CN" sz="1600" dirty="0"/>
          </a:p>
          <a:p>
            <a:pPr>
              <a:lnSpc>
                <a:spcPct val="150000"/>
              </a:lnSpc>
            </a:pPr>
            <a:r>
              <a:rPr lang="zh-CN" altLang="en-US" sz="1600" dirty="0"/>
              <a:t>主要原因是：检测方法仅将静态图片的信息作为检测依据，信息来源较为单一；将行人检测看作二值分类问题，对行人动态变化的检测具有较大局限性。</a:t>
            </a:r>
            <a:endParaRPr lang="en-US" altLang="zh-CN" sz="1600" dirty="0"/>
          </a:p>
          <a:p>
            <a:pPr>
              <a:lnSpc>
                <a:spcPct val="150000"/>
              </a:lnSpc>
            </a:pPr>
            <a:r>
              <a:rPr lang="zh-CN" altLang="en-US" sz="1600" dirty="0"/>
              <a:t>近年来，很多学者努力提取更多信息辅助检测，如光流信息、环境信息等，提高特征表达能力，这是行人检测发展的重要方向，也是下一步的研究重点。</a:t>
            </a:r>
          </a:p>
        </p:txBody>
      </p:sp>
    </p:spTree>
    <p:extLst>
      <p:ext uri="{BB962C8B-B14F-4D97-AF65-F5344CB8AC3E}">
        <p14:creationId xmlns:p14="http://schemas.microsoft.com/office/powerpoint/2010/main" val="1431222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D41C9AE-4556-49F0-95F8-4D1A47C52A1A}"/>
              </a:ext>
            </a:extLst>
          </p:cNvPr>
          <p:cNvSpPr txBox="1"/>
          <p:nvPr/>
        </p:nvSpPr>
        <p:spPr>
          <a:xfrm>
            <a:off x="2127773" y="3048027"/>
            <a:ext cx="7936454" cy="646331"/>
          </a:xfrm>
          <a:prstGeom prst="rect">
            <a:avLst/>
          </a:prstGeom>
          <a:noFill/>
        </p:spPr>
        <p:txBody>
          <a:bodyPr wrap="square">
            <a:spAutoFit/>
          </a:bodyPr>
          <a:lstStyle/>
          <a:p>
            <a:r>
              <a:rPr lang="zh-CN" altLang="en-US" dirty="0"/>
              <a:t>K210是基于RISC-V精简指令集的一款MCU，芯片架构包含了一个自研的神经网络硬件加速器KPU，可以高性能地进行卷积神经网络运算。</a:t>
            </a:r>
          </a:p>
        </p:txBody>
      </p:sp>
    </p:spTree>
    <p:extLst>
      <p:ext uri="{BB962C8B-B14F-4D97-AF65-F5344CB8AC3E}">
        <p14:creationId xmlns:p14="http://schemas.microsoft.com/office/powerpoint/2010/main" val="1673802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A09F01F-5D43-450D-A1D1-D6A25830F745}"/>
              </a:ext>
            </a:extLst>
          </p:cNvPr>
          <p:cNvPicPr>
            <a:picLocks noChangeAspect="1"/>
          </p:cNvPicPr>
          <p:nvPr/>
        </p:nvPicPr>
        <p:blipFill>
          <a:blip r:embed="rId2"/>
          <a:stretch>
            <a:fillRect/>
          </a:stretch>
        </p:blipFill>
        <p:spPr>
          <a:xfrm>
            <a:off x="447135" y="1402642"/>
            <a:ext cx="11297729" cy="3677226"/>
          </a:xfrm>
          <a:prstGeom prst="rect">
            <a:avLst/>
          </a:prstGeom>
        </p:spPr>
      </p:pic>
    </p:spTree>
    <p:extLst>
      <p:ext uri="{BB962C8B-B14F-4D97-AF65-F5344CB8AC3E}">
        <p14:creationId xmlns:p14="http://schemas.microsoft.com/office/powerpoint/2010/main" val="3747458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294C2EC-F7D7-471E-B28D-B51823980A69}"/>
              </a:ext>
            </a:extLst>
          </p:cNvPr>
          <p:cNvSpPr txBox="1"/>
          <p:nvPr/>
        </p:nvSpPr>
        <p:spPr>
          <a:xfrm>
            <a:off x="2022743" y="1187151"/>
            <a:ext cx="8146514" cy="1712135"/>
          </a:xfrm>
          <a:prstGeom prst="rect">
            <a:avLst/>
          </a:prstGeom>
          <a:noFill/>
        </p:spPr>
        <p:txBody>
          <a:bodyPr wrap="square">
            <a:spAutoFit/>
          </a:bodyPr>
          <a:lstStyle/>
          <a:p>
            <a:pPr>
              <a:lnSpc>
                <a:spcPct val="150000"/>
              </a:lnSpc>
            </a:pPr>
            <a:r>
              <a:rPr lang="zh-CN" altLang="en-US" dirty="0"/>
              <a:t>随着列车提速、轴重提高和行车密度的增加，钢轨表面的磨损日益严重。</a:t>
            </a:r>
            <a:endParaRPr lang="en-US" altLang="zh-CN" dirty="0"/>
          </a:p>
          <a:p>
            <a:pPr>
              <a:lnSpc>
                <a:spcPct val="150000"/>
              </a:lnSpc>
            </a:pPr>
            <a:r>
              <a:rPr lang="zh-CN" altLang="en-US" dirty="0"/>
              <a:t>为保证行车安全，高精度轨道质量动态检测技术成为铁路运输安全的重要保障，</a:t>
            </a:r>
            <a:endParaRPr lang="en-US" altLang="zh-CN" dirty="0"/>
          </a:p>
          <a:p>
            <a:pPr>
              <a:lnSpc>
                <a:spcPct val="150000"/>
              </a:lnSpc>
            </a:pPr>
            <a:r>
              <a:rPr lang="zh-CN" altLang="en-US" dirty="0"/>
              <a:t>其中，钢轨廓形检测占有重要地位，其检测结果可直接反映钢轨断面几何形态，为线路养护维修提供科学依据</a:t>
            </a:r>
          </a:p>
        </p:txBody>
      </p:sp>
      <p:sp>
        <p:nvSpPr>
          <p:cNvPr id="5" name="文本框 4">
            <a:extLst>
              <a:ext uri="{FF2B5EF4-FFF2-40B4-BE49-F238E27FC236}">
                <a16:creationId xmlns:a16="http://schemas.microsoft.com/office/drawing/2014/main" id="{3670F498-70F1-4EAF-8015-42A675EFC6A6}"/>
              </a:ext>
            </a:extLst>
          </p:cNvPr>
          <p:cNvSpPr txBox="1"/>
          <p:nvPr/>
        </p:nvSpPr>
        <p:spPr>
          <a:xfrm>
            <a:off x="415887" y="4225631"/>
            <a:ext cx="1126475" cy="646331"/>
          </a:xfrm>
          <a:prstGeom prst="rect">
            <a:avLst/>
          </a:prstGeom>
          <a:noFill/>
        </p:spPr>
        <p:txBody>
          <a:bodyPr wrap="square">
            <a:spAutoFit/>
          </a:bodyPr>
          <a:lstStyle/>
          <a:p>
            <a:r>
              <a:rPr lang="zh-CN" altLang="en-US" dirty="0"/>
              <a:t>轮廓识别</a:t>
            </a:r>
            <a:endParaRPr lang="en-US" altLang="zh-CN" dirty="0"/>
          </a:p>
          <a:p>
            <a:r>
              <a:rPr lang="zh-CN" altLang="en-US" dirty="0"/>
              <a:t>主要问题</a:t>
            </a:r>
          </a:p>
        </p:txBody>
      </p:sp>
      <p:sp>
        <p:nvSpPr>
          <p:cNvPr id="6" name="左大括号 5">
            <a:extLst>
              <a:ext uri="{FF2B5EF4-FFF2-40B4-BE49-F238E27FC236}">
                <a16:creationId xmlns:a16="http://schemas.microsoft.com/office/drawing/2014/main" id="{B2A259DD-E8B4-46B5-9EAA-7EF2DC76819B}"/>
              </a:ext>
            </a:extLst>
          </p:cNvPr>
          <p:cNvSpPr/>
          <p:nvPr/>
        </p:nvSpPr>
        <p:spPr>
          <a:xfrm>
            <a:off x="1594691" y="3631708"/>
            <a:ext cx="208404" cy="183417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992399C-C425-471F-8370-2C98990B4F4B}"/>
              </a:ext>
            </a:extLst>
          </p:cNvPr>
          <p:cNvSpPr txBox="1"/>
          <p:nvPr/>
        </p:nvSpPr>
        <p:spPr>
          <a:xfrm>
            <a:off x="1855424" y="3447042"/>
            <a:ext cx="9422176" cy="369332"/>
          </a:xfrm>
          <a:prstGeom prst="rect">
            <a:avLst/>
          </a:prstGeom>
          <a:noFill/>
        </p:spPr>
        <p:txBody>
          <a:bodyPr wrap="square">
            <a:spAutoFit/>
          </a:bodyPr>
          <a:lstStyle/>
          <a:p>
            <a:r>
              <a:rPr lang="zh-CN" altLang="en-US" dirty="0"/>
              <a:t>传感器倾斜放置，导致测量轮廓形态倾斜，且轨腰状态未知、轨头区的有效特征点不足两个</a:t>
            </a:r>
          </a:p>
        </p:txBody>
      </p:sp>
      <p:sp>
        <p:nvSpPr>
          <p:cNvPr id="10" name="文本框 9">
            <a:extLst>
              <a:ext uri="{FF2B5EF4-FFF2-40B4-BE49-F238E27FC236}">
                <a16:creationId xmlns:a16="http://schemas.microsoft.com/office/drawing/2014/main" id="{0B13A711-B905-45E2-A664-2F0C840B967E}"/>
              </a:ext>
            </a:extLst>
          </p:cNvPr>
          <p:cNvSpPr txBox="1"/>
          <p:nvPr/>
        </p:nvSpPr>
        <p:spPr>
          <a:xfrm>
            <a:off x="1855424" y="4364130"/>
            <a:ext cx="6689993" cy="369332"/>
          </a:xfrm>
          <a:prstGeom prst="rect">
            <a:avLst/>
          </a:prstGeom>
          <a:noFill/>
        </p:spPr>
        <p:txBody>
          <a:bodyPr wrap="square">
            <a:spAutoFit/>
          </a:bodyPr>
          <a:lstStyle/>
          <a:p>
            <a:r>
              <a:rPr lang="zh-CN" altLang="en-US" dirty="0"/>
              <a:t>受钢轨表面铁锈、油渍的影响，廓形数据中含有噪声和异常点</a:t>
            </a:r>
          </a:p>
        </p:txBody>
      </p:sp>
      <p:sp>
        <p:nvSpPr>
          <p:cNvPr id="12" name="文本框 11">
            <a:extLst>
              <a:ext uri="{FF2B5EF4-FFF2-40B4-BE49-F238E27FC236}">
                <a16:creationId xmlns:a16="http://schemas.microsoft.com/office/drawing/2014/main" id="{0C00CA23-E766-4B0E-BAAC-4020119639D6}"/>
              </a:ext>
            </a:extLst>
          </p:cNvPr>
          <p:cNvSpPr txBox="1"/>
          <p:nvPr/>
        </p:nvSpPr>
        <p:spPr>
          <a:xfrm>
            <a:off x="1855424" y="5281218"/>
            <a:ext cx="9527296" cy="369332"/>
          </a:xfrm>
          <a:prstGeom prst="rect">
            <a:avLst/>
          </a:prstGeom>
          <a:noFill/>
        </p:spPr>
        <p:txBody>
          <a:bodyPr wrap="square">
            <a:spAutoFit/>
          </a:bodyPr>
          <a:lstStyle/>
          <a:p>
            <a:r>
              <a:rPr lang="zh-CN" altLang="en-US" dirty="0"/>
              <a:t>受车体振动与钢轨表面反射率不一致的影响，每幅轮廓的点位、数目、覆盖范围并不相同</a:t>
            </a:r>
          </a:p>
        </p:txBody>
      </p:sp>
      <p:sp>
        <p:nvSpPr>
          <p:cNvPr id="14" name="文本框 13">
            <a:extLst>
              <a:ext uri="{FF2B5EF4-FFF2-40B4-BE49-F238E27FC236}">
                <a16:creationId xmlns:a16="http://schemas.microsoft.com/office/drawing/2014/main" id="{223A7F27-0DE6-4710-A58B-8565CEE9EF87}"/>
              </a:ext>
            </a:extLst>
          </p:cNvPr>
          <p:cNvSpPr txBox="1"/>
          <p:nvPr/>
        </p:nvSpPr>
        <p:spPr>
          <a:xfrm>
            <a:off x="328837" y="162342"/>
            <a:ext cx="2531708" cy="584775"/>
          </a:xfrm>
          <a:prstGeom prst="rect">
            <a:avLst/>
          </a:prstGeom>
          <a:noFill/>
        </p:spPr>
        <p:txBody>
          <a:bodyPr wrap="square" rtlCol="0">
            <a:spAutoFit/>
          </a:bodyPr>
          <a:lstStyle/>
          <a:p>
            <a:r>
              <a:rPr lang="zh-CN" altLang="en-US" sz="3200" dirty="0"/>
              <a:t>分析</a:t>
            </a:r>
          </a:p>
        </p:txBody>
      </p:sp>
    </p:spTree>
    <p:extLst>
      <p:ext uri="{BB962C8B-B14F-4D97-AF65-F5344CB8AC3E}">
        <p14:creationId xmlns:p14="http://schemas.microsoft.com/office/powerpoint/2010/main" val="2927312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750A2CE-BE25-4DCF-8E0C-A53DA95E05A2}"/>
              </a:ext>
            </a:extLst>
          </p:cNvPr>
          <p:cNvPicPr>
            <a:picLocks noChangeAspect="1"/>
          </p:cNvPicPr>
          <p:nvPr/>
        </p:nvPicPr>
        <p:blipFill>
          <a:blip r:embed="rId2"/>
          <a:stretch>
            <a:fillRect/>
          </a:stretch>
        </p:blipFill>
        <p:spPr>
          <a:xfrm>
            <a:off x="1086523" y="1877081"/>
            <a:ext cx="5356718" cy="3575313"/>
          </a:xfrm>
          <a:prstGeom prst="rect">
            <a:avLst/>
          </a:prstGeom>
        </p:spPr>
      </p:pic>
      <p:pic>
        <p:nvPicPr>
          <p:cNvPr id="7" name="图片 6">
            <a:extLst>
              <a:ext uri="{FF2B5EF4-FFF2-40B4-BE49-F238E27FC236}">
                <a16:creationId xmlns:a16="http://schemas.microsoft.com/office/drawing/2014/main" id="{80ABC0E0-CC49-4677-B994-915FCA5E6D9F}"/>
              </a:ext>
            </a:extLst>
          </p:cNvPr>
          <p:cNvPicPr>
            <a:picLocks noChangeAspect="1"/>
          </p:cNvPicPr>
          <p:nvPr/>
        </p:nvPicPr>
        <p:blipFill>
          <a:blip r:embed="rId3"/>
          <a:stretch>
            <a:fillRect/>
          </a:stretch>
        </p:blipFill>
        <p:spPr>
          <a:xfrm>
            <a:off x="6833850" y="1063571"/>
            <a:ext cx="3558037" cy="5202334"/>
          </a:xfrm>
          <a:prstGeom prst="rect">
            <a:avLst/>
          </a:prstGeom>
        </p:spPr>
      </p:pic>
      <p:sp>
        <p:nvSpPr>
          <p:cNvPr id="8" name="文本框 7">
            <a:extLst>
              <a:ext uri="{FF2B5EF4-FFF2-40B4-BE49-F238E27FC236}">
                <a16:creationId xmlns:a16="http://schemas.microsoft.com/office/drawing/2014/main" id="{26F9BF28-B544-4ED4-B042-EDE100C1E178}"/>
              </a:ext>
            </a:extLst>
          </p:cNvPr>
          <p:cNvSpPr txBox="1"/>
          <p:nvPr/>
        </p:nvSpPr>
        <p:spPr>
          <a:xfrm>
            <a:off x="219006" y="121341"/>
            <a:ext cx="2531708" cy="584775"/>
          </a:xfrm>
          <a:prstGeom prst="rect">
            <a:avLst/>
          </a:prstGeom>
          <a:noFill/>
        </p:spPr>
        <p:txBody>
          <a:bodyPr wrap="square" rtlCol="0">
            <a:spAutoFit/>
          </a:bodyPr>
          <a:lstStyle/>
          <a:p>
            <a:r>
              <a:rPr lang="zh-CN" altLang="en-US" sz="3200" dirty="0"/>
              <a:t>分析</a:t>
            </a:r>
          </a:p>
        </p:txBody>
      </p:sp>
    </p:spTree>
    <p:extLst>
      <p:ext uri="{BB962C8B-B14F-4D97-AF65-F5344CB8AC3E}">
        <p14:creationId xmlns:p14="http://schemas.microsoft.com/office/powerpoint/2010/main" val="2054185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A98CAF6-C06B-4533-9B11-07BC239538EC}"/>
              </a:ext>
            </a:extLst>
          </p:cNvPr>
          <p:cNvPicPr>
            <a:picLocks noChangeAspect="1"/>
          </p:cNvPicPr>
          <p:nvPr/>
        </p:nvPicPr>
        <p:blipFill>
          <a:blip r:embed="rId2"/>
          <a:stretch>
            <a:fillRect/>
          </a:stretch>
        </p:blipFill>
        <p:spPr>
          <a:xfrm>
            <a:off x="1557521" y="0"/>
            <a:ext cx="4538479" cy="7147871"/>
          </a:xfrm>
          <a:prstGeom prst="rect">
            <a:avLst/>
          </a:prstGeom>
        </p:spPr>
      </p:pic>
      <p:sp>
        <p:nvSpPr>
          <p:cNvPr id="7" name="文本框 6">
            <a:extLst>
              <a:ext uri="{FF2B5EF4-FFF2-40B4-BE49-F238E27FC236}">
                <a16:creationId xmlns:a16="http://schemas.microsoft.com/office/drawing/2014/main" id="{6FA88A45-6151-41F6-B79F-415DA45BB1E5}"/>
              </a:ext>
            </a:extLst>
          </p:cNvPr>
          <p:cNvSpPr txBox="1"/>
          <p:nvPr/>
        </p:nvSpPr>
        <p:spPr>
          <a:xfrm>
            <a:off x="6368661" y="587598"/>
            <a:ext cx="4636411" cy="369332"/>
          </a:xfrm>
          <a:prstGeom prst="rect">
            <a:avLst/>
          </a:prstGeom>
          <a:noFill/>
        </p:spPr>
        <p:txBody>
          <a:bodyPr wrap="square">
            <a:spAutoFit/>
          </a:bodyPr>
          <a:lstStyle/>
          <a:p>
            <a:r>
              <a:rPr lang="zh-CN" altLang="en-US" dirty="0"/>
              <a:t>中值滤波，</a:t>
            </a:r>
            <a:r>
              <a:rPr lang="en-US" altLang="zh-CN" dirty="0"/>
              <a:t>Ramer</a:t>
            </a:r>
            <a:r>
              <a:rPr lang="zh-CN" altLang="en-US" dirty="0"/>
              <a:t>多边形逼近算法</a:t>
            </a:r>
          </a:p>
        </p:txBody>
      </p:sp>
      <p:pic>
        <p:nvPicPr>
          <p:cNvPr id="11" name="图片 10">
            <a:extLst>
              <a:ext uri="{FF2B5EF4-FFF2-40B4-BE49-F238E27FC236}">
                <a16:creationId xmlns:a16="http://schemas.microsoft.com/office/drawing/2014/main" id="{6E4C840E-704E-42C5-BF88-4B91BCAF32DC}"/>
              </a:ext>
            </a:extLst>
          </p:cNvPr>
          <p:cNvPicPr>
            <a:picLocks noChangeAspect="1"/>
          </p:cNvPicPr>
          <p:nvPr/>
        </p:nvPicPr>
        <p:blipFill>
          <a:blip r:embed="rId3"/>
          <a:stretch>
            <a:fillRect/>
          </a:stretch>
        </p:blipFill>
        <p:spPr>
          <a:xfrm>
            <a:off x="6676913" y="1282959"/>
            <a:ext cx="2892676" cy="2146041"/>
          </a:xfrm>
          <a:prstGeom prst="rect">
            <a:avLst/>
          </a:prstGeom>
        </p:spPr>
      </p:pic>
      <p:sp>
        <p:nvSpPr>
          <p:cNvPr id="15" name="文本框 14">
            <a:extLst>
              <a:ext uri="{FF2B5EF4-FFF2-40B4-BE49-F238E27FC236}">
                <a16:creationId xmlns:a16="http://schemas.microsoft.com/office/drawing/2014/main" id="{31261900-2C2D-44A8-A709-DA6C5699A035}"/>
              </a:ext>
            </a:extLst>
          </p:cNvPr>
          <p:cNvSpPr txBox="1"/>
          <p:nvPr/>
        </p:nvSpPr>
        <p:spPr>
          <a:xfrm>
            <a:off x="5807882" y="3939695"/>
            <a:ext cx="6032349" cy="1200329"/>
          </a:xfrm>
          <a:prstGeom prst="rect">
            <a:avLst/>
          </a:prstGeom>
          <a:noFill/>
        </p:spPr>
        <p:txBody>
          <a:bodyPr wrap="square">
            <a:spAutoFit/>
          </a:bodyPr>
          <a:lstStyle/>
          <a:p>
            <a:r>
              <a:rPr lang="zh-CN" altLang="en-US" b="1" dirty="0"/>
              <a:t>Hausdorff距离</a:t>
            </a:r>
            <a:r>
              <a:rPr lang="zh-CN" altLang="en-US" dirty="0"/>
              <a:t>用于衡量两个点集之间的相似程度（图像匹配），它不需要建立点与点之间的对应关系，通过计算两个点集上的最大最小（</a:t>
            </a:r>
            <a:r>
              <a:rPr lang="en-US" altLang="zh-CN" dirty="0"/>
              <a:t>max-min</a:t>
            </a:r>
            <a:r>
              <a:rPr lang="zh-CN" altLang="en-US" dirty="0"/>
              <a:t>）距离，来度量两个点集间的最大不匹配度。</a:t>
            </a:r>
            <a:r>
              <a:rPr lang="en-US" altLang="zh-CN" dirty="0" err="1"/>
              <a:t>Hausdorff</a:t>
            </a:r>
            <a:r>
              <a:rPr lang="zh-CN" altLang="en-US" dirty="0"/>
              <a:t>距离越小，匹配程度越高。</a:t>
            </a:r>
          </a:p>
        </p:txBody>
      </p:sp>
      <p:cxnSp>
        <p:nvCxnSpPr>
          <p:cNvPr id="17" name="直接箭头连接符 16">
            <a:extLst>
              <a:ext uri="{FF2B5EF4-FFF2-40B4-BE49-F238E27FC236}">
                <a16:creationId xmlns:a16="http://schemas.microsoft.com/office/drawing/2014/main" id="{7AEE2BA8-35F9-4F7D-9110-ED9F3DDB9BAE}"/>
              </a:ext>
            </a:extLst>
          </p:cNvPr>
          <p:cNvCxnSpPr>
            <a:endCxn id="7" idx="1"/>
          </p:cNvCxnSpPr>
          <p:nvPr/>
        </p:nvCxnSpPr>
        <p:spPr>
          <a:xfrm>
            <a:off x="4410635" y="772264"/>
            <a:ext cx="1958026"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直接箭头连接符 17">
            <a:extLst>
              <a:ext uri="{FF2B5EF4-FFF2-40B4-BE49-F238E27FC236}">
                <a16:creationId xmlns:a16="http://schemas.microsoft.com/office/drawing/2014/main" id="{1305A77F-1DDD-4049-A240-DAF111FC5830}"/>
              </a:ext>
            </a:extLst>
          </p:cNvPr>
          <p:cNvCxnSpPr>
            <a:cxnSpLocks/>
            <a:endCxn id="15" idx="1"/>
          </p:cNvCxnSpPr>
          <p:nvPr/>
        </p:nvCxnSpPr>
        <p:spPr>
          <a:xfrm>
            <a:off x="4304851" y="3839986"/>
            <a:ext cx="1503031" cy="69987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2" name="直接箭头连接符 21">
            <a:extLst>
              <a:ext uri="{FF2B5EF4-FFF2-40B4-BE49-F238E27FC236}">
                <a16:creationId xmlns:a16="http://schemas.microsoft.com/office/drawing/2014/main" id="{E163435B-96A8-404E-A5D4-3B292C17E0F5}"/>
              </a:ext>
            </a:extLst>
          </p:cNvPr>
          <p:cNvCxnSpPr>
            <a:cxnSpLocks/>
            <a:endCxn id="11" idx="1"/>
          </p:cNvCxnSpPr>
          <p:nvPr/>
        </p:nvCxnSpPr>
        <p:spPr>
          <a:xfrm>
            <a:off x="4304851" y="2355979"/>
            <a:ext cx="2372062"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4" name="文本框 23">
            <a:extLst>
              <a:ext uri="{FF2B5EF4-FFF2-40B4-BE49-F238E27FC236}">
                <a16:creationId xmlns:a16="http://schemas.microsoft.com/office/drawing/2014/main" id="{9DFBED0A-486B-4C8C-83E0-1971CE11E210}"/>
              </a:ext>
            </a:extLst>
          </p:cNvPr>
          <p:cNvSpPr txBox="1"/>
          <p:nvPr/>
        </p:nvSpPr>
        <p:spPr>
          <a:xfrm>
            <a:off x="291667" y="99826"/>
            <a:ext cx="2531708" cy="584775"/>
          </a:xfrm>
          <a:prstGeom prst="rect">
            <a:avLst/>
          </a:prstGeom>
          <a:noFill/>
        </p:spPr>
        <p:txBody>
          <a:bodyPr wrap="square" rtlCol="0">
            <a:spAutoFit/>
          </a:bodyPr>
          <a:lstStyle/>
          <a:p>
            <a:r>
              <a:rPr lang="zh-CN" altLang="en-US" sz="3200" dirty="0"/>
              <a:t>方法</a:t>
            </a:r>
          </a:p>
        </p:txBody>
      </p:sp>
      <p:sp>
        <p:nvSpPr>
          <p:cNvPr id="26" name="文本框 25">
            <a:extLst>
              <a:ext uri="{FF2B5EF4-FFF2-40B4-BE49-F238E27FC236}">
                <a16:creationId xmlns:a16="http://schemas.microsoft.com/office/drawing/2014/main" id="{323DB3D0-5979-4E1F-A2BB-8DDE7D023AE4}"/>
              </a:ext>
            </a:extLst>
          </p:cNvPr>
          <p:cNvSpPr txBox="1"/>
          <p:nvPr/>
        </p:nvSpPr>
        <p:spPr>
          <a:xfrm>
            <a:off x="5810705" y="5440520"/>
            <a:ext cx="6094206" cy="923330"/>
          </a:xfrm>
          <a:prstGeom prst="rect">
            <a:avLst/>
          </a:prstGeom>
          <a:noFill/>
        </p:spPr>
        <p:txBody>
          <a:bodyPr wrap="square">
            <a:spAutoFit/>
          </a:bodyPr>
          <a:lstStyle/>
          <a:p>
            <a:r>
              <a:rPr lang="zh-CN" altLang="en-US" dirty="0"/>
              <a:t>双圆心法：拟合曲线轨腰区的双圆弧圆心坐标，并与标准轮廓圆心套合来实现测量轮廓与标准轮廓的配准，进而比较得到该位置的钢轨磨耗。</a:t>
            </a:r>
          </a:p>
        </p:txBody>
      </p:sp>
      <p:cxnSp>
        <p:nvCxnSpPr>
          <p:cNvPr id="28" name="直接箭头连接符 27">
            <a:extLst>
              <a:ext uri="{FF2B5EF4-FFF2-40B4-BE49-F238E27FC236}">
                <a16:creationId xmlns:a16="http://schemas.microsoft.com/office/drawing/2014/main" id="{0B3049F4-058A-40A0-837E-927E849A53A1}"/>
              </a:ext>
            </a:extLst>
          </p:cNvPr>
          <p:cNvCxnSpPr/>
          <p:nvPr/>
        </p:nvCxnSpPr>
        <p:spPr>
          <a:xfrm>
            <a:off x="3958814" y="5902185"/>
            <a:ext cx="184906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3" name="文本框 12">
            <a:extLst>
              <a:ext uri="{FF2B5EF4-FFF2-40B4-BE49-F238E27FC236}">
                <a16:creationId xmlns:a16="http://schemas.microsoft.com/office/drawing/2014/main" id="{BE7B8A9B-8406-4463-887B-9EB9C4E73494}"/>
              </a:ext>
            </a:extLst>
          </p:cNvPr>
          <p:cNvSpPr txBox="1"/>
          <p:nvPr/>
        </p:nvSpPr>
        <p:spPr>
          <a:xfrm>
            <a:off x="7508837" y="982462"/>
            <a:ext cx="3860570" cy="261610"/>
          </a:xfrm>
          <a:prstGeom prst="rect">
            <a:avLst/>
          </a:prstGeom>
          <a:noFill/>
        </p:spPr>
        <p:txBody>
          <a:bodyPr wrap="square">
            <a:spAutoFit/>
          </a:bodyPr>
          <a:lstStyle>
            <a:defPPr>
              <a:defRPr lang="zh-CN"/>
            </a:defPPr>
            <a:lvl1pPr>
              <a:defRPr b="1"/>
            </a:lvl1pPr>
          </a:lstStyle>
          <a:p>
            <a:r>
              <a:rPr lang="zh-CN" altLang="en-US" sz="1100" b="0" dirty="0"/>
              <a:t>是将曲线近似表示为一系列点，并减少点的数量的一种算法</a:t>
            </a:r>
          </a:p>
        </p:txBody>
      </p:sp>
    </p:spTree>
    <p:extLst>
      <p:ext uri="{BB962C8B-B14F-4D97-AF65-F5344CB8AC3E}">
        <p14:creationId xmlns:p14="http://schemas.microsoft.com/office/powerpoint/2010/main" val="2662046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9D8BB7-0CDB-450E-BE2F-16E74872C566}"/>
              </a:ext>
            </a:extLst>
          </p:cNvPr>
          <p:cNvSpPr txBox="1"/>
          <p:nvPr/>
        </p:nvSpPr>
        <p:spPr>
          <a:xfrm>
            <a:off x="282390" y="277916"/>
            <a:ext cx="6914477" cy="461665"/>
          </a:xfrm>
          <a:prstGeom prst="rect">
            <a:avLst/>
          </a:prstGeom>
          <a:noFill/>
        </p:spPr>
        <p:txBody>
          <a:bodyPr wrap="square">
            <a:spAutoFit/>
          </a:bodyPr>
          <a:lstStyle/>
          <a:p>
            <a:r>
              <a:rPr lang="zh-CN" altLang="en-US" sz="2400" b="1" dirty="0"/>
              <a:t>Pooling </a:t>
            </a:r>
            <a:r>
              <a:rPr lang="zh-CN" altLang="en-US" dirty="0"/>
              <a:t>池化</a:t>
            </a:r>
            <a:r>
              <a:rPr lang="en-US" altLang="zh-CN" dirty="0"/>
              <a:t>/</a:t>
            </a:r>
            <a:r>
              <a:rPr lang="zh-CN" altLang="en-US" dirty="0"/>
              <a:t>下采样</a:t>
            </a:r>
          </a:p>
        </p:txBody>
      </p:sp>
      <p:sp>
        <p:nvSpPr>
          <p:cNvPr id="4" name="文本框 3">
            <a:extLst>
              <a:ext uri="{FF2B5EF4-FFF2-40B4-BE49-F238E27FC236}">
                <a16:creationId xmlns:a16="http://schemas.microsoft.com/office/drawing/2014/main" id="{52E078C9-AB20-4341-AE90-8758FCC65546}"/>
              </a:ext>
            </a:extLst>
          </p:cNvPr>
          <p:cNvSpPr txBox="1"/>
          <p:nvPr/>
        </p:nvSpPr>
        <p:spPr>
          <a:xfrm>
            <a:off x="917092" y="1569102"/>
            <a:ext cx="7584141" cy="369332"/>
          </a:xfrm>
          <a:prstGeom prst="rect">
            <a:avLst/>
          </a:prstGeom>
          <a:noFill/>
        </p:spPr>
        <p:txBody>
          <a:bodyPr wrap="square" rtlCol="0">
            <a:spAutoFit/>
          </a:bodyPr>
          <a:lstStyle/>
          <a:p>
            <a:r>
              <a:rPr lang="zh-CN" altLang="en-US" dirty="0"/>
              <a:t>减少数据量</a:t>
            </a:r>
            <a:r>
              <a:rPr lang="en-US" altLang="zh-CN" dirty="0"/>
              <a:t>/</a:t>
            </a:r>
            <a:r>
              <a:rPr lang="zh-CN" altLang="en-US" dirty="0"/>
              <a:t>计算量，在可接受范围内损失一部分信息</a:t>
            </a:r>
          </a:p>
        </p:txBody>
      </p:sp>
      <p:pic>
        <p:nvPicPr>
          <p:cNvPr id="6" name="图片 5">
            <a:extLst>
              <a:ext uri="{FF2B5EF4-FFF2-40B4-BE49-F238E27FC236}">
                <a16:creationId xmlns:a16="http://schemas.microsoft.com/office/drawing/2014/main" id="{71380A99-464D-4727-AA26-AD0A35DBC018}"/>
              </a:ext>
            </a:extLst>
          </p:cNvPr>
          <p:cNvPicPr>
            <a:picLocks noChangeAspect="1"/>
          </p:cNvPicPr>
          <p:nvPr/>
        </p:nvPicPr>
        <p:blipFill>
          <a:blip r:embed="rId2"/>
          <a:stretch>
            <a:fillRect/>
          </a:stretch>
        </p:blipFill>
        <p:spPr>
          <a:xfrm>
            <a:off x="1045252" y="1991416"/>
            <a:ext cx="4009883" cy="2928508"/>
          </a:xfrm>
          <a:prstGeom prst="rect">
            <a:avLst/>
          </a:prstGeom>
        </p:spPr>
      </p:pic>
      <p:pic>
        <p:nvPicPr>
          <p:cNvPr id="8" name="图片 7">
            <a:extLst>
              <a:ext uri="{FF2B5EF4-FFF2-40B4-BE49-F238E27FC236}">
                <a16:creationId xmlns:a16="http://schemas.microsoft.com/office/drawing/2014/main" id="{E91DD669-F38B-440E-9915-C727B515B555}"/>
              </a:ext>
            </a:extLst>
          </p:cNvPr>
          <p:cNvPicPr>
            <a:picLocks noChangeAspect="1"/>
          </p:cNvPicPr>
          <p:nvPr/>
        </p:nvPicPr>
        <p:blipFill>
          <a:blip r:embed="rId3"/>
          <a:stretch>
            <a:fillRect/>
          </a:stretch>
        </p:blipFill>
        <p:spPr>
          <a:xfrm>
            <a:off x="5512292" y="2204065"/>
            <a:ext cx="6148999" cy="2715859"/>
          </a:xfrm>
          <a:prstGeom prst="rect">
            <a:avLst/>
          </a:prstGeom>
        </p:spPr>
      </p:pic>
      <p:sp>
        <p:nvSpPr>
          <p:cNvPr id="7" name="文本框 6">
            <a:extLst>
              <a:ext uri="{FF2B5EF4-FFF2-40B4-BE49-F238E27FC236}">
                <a16:creationId xmlns:a16="http://schemas.microsoft.com/office/drawing/2014/main" id="{671439E9-8410-4893-9540-C3C06E751705}"/>
              </a:ext>
            </a:extLst>
          </p:cNvPr>
          <p:cNvSpPr txBox="1"/>
          <p:nvPr/>
        </p:nvSpPr>
        <p:spPr>
          <a:xfrm>
            <a:off x="917092" y="1199770"/>
            <a:ext cx="6094206" cy="369332"/>
          </a:xfrm>
          <a:prstGeom prst="rect">
            <a:avLst/>
          </a:prstGeom>
          <a:noFill/>
        </p:spPr>
        <p:txBody>
          <a:bodyPr wrap="square">
            <a:spAutoFit/>
          </a:bodyPr>
          <a:lstStyle/>
          <a:p>
            <a:r>
              <a:rPr lang="zh-CN" altLang="en-US" dirty="0"/>
              <a:t>Shrinking the image stack （针对卷积结果）</a:t>
            </a:r>
          </a:p>
        </p:txBody>
      </p:sp>
      <p:sp>
        <p:nvSpPr>
          <p:cNvPr id="9" name="文本框 8">
            <a:extLst>
              <a:ext uri="{FF2B5EF4-FFF2-40B4-BE49-F238E27FC236}">
                <a16:creationId xmlns:a16="http://schemas.microsoft.com/office/drawing/2014/main" id="{42A5B1D0-37FC-498C-A7A5-154F7F327D5A}"/>
              </a:ext>
            </a:extLst>
          </p:cNvPr>
          <p:cNvSpPr txBox="1"/>
          <p:nvPr/>
        </p:nvSpPr>
        <p:spPr>
          <a:xfrm>
            <a:off x="1882786" y="5335064"/>
            <a:ext cx="8426427" cy="646331"/>
          </a:xfrm>
          <a:prstGeom prst="rect">
            <a:avLst/>
          </a:prstGeom>
          <a:noFill/>
        </p:spPr>
        <p:txBody>
          <a:bodyPr wrap="square">
            <a:spAutoFit/>
          </a:bodyPr>
          <a:lstStyle/>
          <a:p>
            <a:r>
              <a:rPr lang="zh-CN" altLang="en-US" b="1" i="0" dirty="0">
                <a:solidFill>
                  <a:srgbClr val="4D4D4D"/>
                </a:solidFill>
                <a:effectLst/>
                <a:latin typeface="-apple-system"/>
              </a:rPr>
              <a:t>（</a:t>
            </a:r>
            <a:r>
              <a:rPr lang="en-US" altLang="zh-CN" b="1" i="0" dirty="0">
                <a:solidFill>
                  <a:srgbClr val="4D4D4D"/>
                </a:solidFill>
                <a:effectLst/>
                <a:latin typeface="-apple-system"/>
              </a:rPr>
              <a:t>1</a:t>
            </a:r>
            <a:r>
              <a:rPr lang="zh-CN" altLang="en-US" b="1" i="0" dirty="0">
                <a:solidFill>
                  <a:srgbClr val="4D4D4D"/>
                </a:solidFill>
                <a:effectLst/>
                <a:latin typeface="-apple-system"/>
              </a:rPr>
              <a:t>）最大池化</a:t>
            </a:r>
            <a:r>
              <a:rPr lang="en-US" altLang="zh-CN" b="1" i="0" dirty="0">
                <a:solidFill>
                  <a:srgbClr val="4D4D4D"/>
                </a:solidFill>
                <a:effectLst/>
                <a:latin typeface="-apple-system"/>
              </a:rPr>
              <a:t>(Max Pooling)</a:t>
            </a:r>
            <a:r>
              <a:rPr lang="zh-CN" altLang="en-US" b="0" i="0" dirty="0">
                <a:solidFill>
                  <a:srgbClr val="4D4D4D"/>
                </a:solidFill>
                <a:effectLst/>
                <a:latin typeface="-apple-system"/>
              </a:rPr>
              <a:t>，从局部相关元素集中选取最大的一个元素值。</a:t>
            </a:r>
            <a:br>
              <a:rPr lang="zh-CN" altLang="en-US" dirty="0"/>
            </a:br>
            <a:r>
              <a:rPr lang="zh-CN" altLang="en-US" b="1" i="0" dirty="0">
                <a:solidFill>
                  <a:srgbClr val="4D4D4D"/>
                </a:solidFill>
                <a:effectLst/>
                <a:latin typeface="-apple-system"/>
              </a:rPr>
              <a:t>（</a:t>
            </a:r>
            <a:r>
              <a:rPr lang="en-US" altLang="zh-CN" b="1" i="0" dirty="0">
                <a:solidFill>
                  <a:srgbClr val="4D4D4D"/>
                </a:solidFill>
                <a:effectLst/>
                <a:latin typeface="-apple-system"/>
              </a:rPr>
              <a:t>2</a:t>
            </a:r>
            <a:r>
              <a:rPr lang="zh-CN" altLang="en-US" b="1" i="0" dirty="0">
                <a:solidFill>
                  <a:srgbClr val="4D4D4D"/>
                </a:solidFill>
                <a:effectLst/>
                <a:latin typeface="-apple-system"/>
              </a:rPr>
              <a:t>）平均池化</a:t>
            </a:r>
            <a:r>
              <a:rPr lang="en-US" altLang="zh-CN" b="1" i="0" dirty="0">
                <a:solidFill>
                  <a:srgbClr val="4D4D4D"/>
                </a:solidFill>
                <a:effectLst/>
                <a:latin typeface="-apple-system"/>
              </a:rPr>
              <a:t>(Average Pooling)</a:t>
            </a:r>
            <a:r>
              <a:rPr lang="zh-CN" altLang="en-US" b="0" i="0" dirty="0">
                <a:solidFill>
                  <a:srgbClr val="4D4D4D"/>
                </a:solidFill>
                <a:effectLst/>
                <a:latin typeface="-apple-system"/>
              </a:rPr>
              <a:t>，从局部相关元素集中计算平均值并返回。</a:t>
            </a:r>
            <a:endParaRPr lang="zh-CN" altLang="en-US" dirty="0"/>
          </a:p>
        </p:txBody>
      </p:sp>
    </p:spTree>
    <p:extLst>
      <p:ext uri="{BB962C8B-B14F-4D97-AF65-F5344CB8AC3E}">
        <p14:creationId xmlns:p14="http://schemas.microsoft.com/office/powerpoint/2010/main" val="246299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FFD26CC-F128-436F-B637-25D0E17E8006}"/>
              </a:ext>
            </a:extLst>
          </p:cNvPr>
          <p:cNvSpPr txBox="1"/>
          <p:nvPr/>
        </p:nvSpPr>
        <p:spPr>
          <a:xfrm>
            <a:off x="291667" y="99826"/>
            <a:ext cx="2531708" cy="584775"/>
          </a:xfrm>
          <a:prstGeom prst="rect">
            <a:avLst/>
          </a:prstGeom>
          <a:noFill/>
        </p:spPr>
        <p:txBody>
          <a:bodyPr wrap="square" rtlCol="0">
            <a:spAutoFit/>
          </a:bodyPr>
          <a:lstStyle/>
          <a:p>
            <a:r>
              <a:rPr lang="zh-CN" altLang="en-US" sz="3200" dirty="0"/>
              <a:t>实验</a:t>
            </a:r>
          </a:p>
        </p:txBody>
      </p:sp>
      <p:sp>
        <p:nvSpPr>
          <p:cNvPr id="7" name="文本框 6">
            <a:extLst>
              <a:ext uri="{FF2B5EF4-FFF2-40B4-BE49-F238E27FC236}">
                <a16:creationId xmlns:a16="http://schemas.microsoft.com/office/drawing/2014/main" id="{768D6D48-C378-4633-87D6-F7B8BB7ADBBA}"/>
              </a:ext>
            </a:extLst>
          </p:cNvPr>
          <p:cNvSpPr txBox="1"/>
          <p:nvPr/>
        </p:nvSpPr>
        <p:spPr>
          <a:xfrm>
            <a:off x="1304365" y="1299889"/>
            <a:ext cx="6094206" cy="369332"/>
          </a:xfrm>
          <a:prstGeom prst="rect">
            <a:avLst/>
          </a:prstGeom>
          <a:noFill/>
        </p:spPr>
        <p:txBody>
          <a:bodyPr wrap="square">
            <a:spAutoFit/>
          </a:bodyPr>
          <a:lstStyle/>
          <a:p>
            <a:r>
              <a:rPr lang="zh-CN" altLang="en-US" dirty="0"/>
              <a:t>室外手推式轨道质检小车平台</a:t>
            </a:r>
          </a:p>
        </p:txBody>
      </p:sp>
      <p:sp>
        <p:nvSpPr>
          <p:cNvPr id="11" name="文本框 10">
            <a:extLst>
              <a:ext uri="{FF2B5EF4-FFF2-40B4-BE49-F238E27FC236}">
                <a16:creationId xmlns:a16="http://schemas.microsoft.com/office/drawing/2014/main" id="{4F2C25A7-E79D-4D9C-97A8-425E2C9E37C3}"/>
              </a:ext>
            </a:extLst>
          </p:cNvPr>
          <p:cNvSpPr txBox="1"/>
          <p:nvPr/>
        </p:nvSpPr>
        <p:spPr>
          <a:xfrm>
            <a:off x="1304365" y="1871394"/>
            <a:ext cx="6094206" cy="646331"/>
          </a:xfrm>
          <a:prstGeom prst="rect">
            <a:avLst/>
          </a:prstGeom>
          <a:noFill/>
        </p:spPr>
        <p:txBody>
          <a:bodyPr wrap="square">
            <a:spAutoFit/>
          </a:bodyPr>
          <a:lstStyle/>
          <a:p>
            <a:r>
              <a:rPr lang="zh-CN" altLang="en-US" dirty="0"/>
              <a:t>轮轴上的光电编码器按照设定的间隔输出方波信号，触发两侧的ZSY高精度2D激光位移传感器进行轮廓数据采集</a:t>
            </a:r>
          </a:p>
        </p:txBody>
      </p:sp>
      <p:sp>
        <p:nvSpPr>
          <p:cNvPr id="13" name="文本框 12">
            <a:extLst>
              <a:ext uri="{FF2B5EF4-FFF2-40B4-BE49-F238E27FC236}">
                <a16:creationId xmlns:a16="http://schemas.microsoft.com/office/drawing/2014/main" id="{66FD6B93-0975-4920-9A1D-295BF570AD4A}"/>
              </a:ext>
            </a:extLst>
          </p:cNvPr>
          <p:cNvSpPr txBox="1"/>
          <p:nvPr/>
        </p:nvSpPr>
        <p:spPr>
          <a:xfrm>
            <a:off x="1304365" y="3577500"/>
            <a:ext cx="6094206" cy="646331"/>
          </a:xfrm>
          <a:prstGeom prst="rect">
            <a:avLst/>
          </a:prstGeom>
          <a:noFill/>
        </p:spPr>
        <p:txBody>
          <a:bodyPr wrap="square">
            <a:spAutoFit/>
          </a:bodyPr>
          <a:lstStyle/>
          <a:p>
            <a:r>
              <a:rPr lang="zh-CN" altLang="en-US" dirty="0"/>
              <a:t>采集的数据经交换机集中后，统一传输给车载综合处理计算机进行处理，并将结果同步显示输出。</a:t>
            </a:r>
          </a:p>
        </p:txBody>
      </p:sp>
      <p:sp>
        <p:nvSpPr>
          <p:cNvPr id="15" name="文本框 14">
            <a:extLst>
              <a:ext uri="{FF2B5EF4-FFF2-40B4-BE49-F238E27FC236}">
                <a16:creationId xmlns:a16="http://schemas.microsoft.com/office/drawing/2014/main" id="{AA79FD14-D921-4880-B257-976373D3B2F8}"/>
              </a:ext>
            </a:extLst>
          </p:cNvPr>
          <p:cNvSpPr txBox="1"/>
          <p:nvPr/>
        </p:nvSpPr>
        <p:spPr>
          <a:xfrm>
            <a:off x="1304365" y="2724447"/>
            <a:ext cx="6094206" cy="646331"/>
          </a:xfrm>
          <a:prstGeom prst="rect">
            <a:avLst/>
          </a:prstGeom>
          <a:noFill/>
        </p:spPr>
        <p:txBody>
          <a:bodyPr wrap="square">
            <a:spAutoFit/>
          </a:bodyPr>
          <a:lstStyle/>
          <a:p>
            <a:r>
              <a:rPr lang="zh-CN" altLang="en-US" dirty="0"/>
              <a:t>共采集轮廓1000幅，其中包含普通轨道区采集的800幅有效轮廓，接头区、道岔区采集的200幅无效轮廓。</a:t>
            </a:r>
          </a:p>
        </p:txBody>
      </p:sp>
    </p:spTree>
    <p:extLst>
      <p:ext uri="{BB962C8B-B14F-4D97-AF65-F5344CB8AC3E}">
        <p14:creationId xmlns:p14="http://schemas.microsoft.com/office/powerpoint/2010/main" val="2290440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821A665-667F-4DAB-8D37-57CAB765AAC4}"/>
              </a:ext>
            </a:extLst>
          </p:cNvPr>
          <p:cNvSpPr txBox="1"/>
          <p:nvPr/>
        </p:nvSpPr>
        <p:spPr>
          <a:xfrm>
            <a:off x="291667" y="99826"/>
            <a:ext cx="2531708" cy="584775"/>
          </a:xfrm>
          <a:prstGeom prst="rect">
            <a:avLst/>
          </a:prstGeom>
          <a:noFill/>
        </p:spPr>
        <p:txBody>
          <a:bodyPr wrap="square" rtlCol="0">
            <a:spAutoFit/>
          </a:bodyPr>
          <a:lstStyle/>
          <a:p>
            <a:r>
              <a:rPr lang="zh-CN" altLang="en-US" sz="3200" dirty="0"/>
              <a:t>实验分析</a:t>
            </a:r>
          </a:p>
        </p:txBody>
      </p:sp>
      <p:pic>
        <p:nvPicPr>
          <p:cNvPr id="6" name="图片 5">
            <a:extLst>
              <a:ext uri="{FF2B5EF4-FFF2-40B4-BE49-F238E27FC236}">
                <a16:creationId xmlns:a16="http://schemas.microsoft.com/office/drawing/2014/main" id="{B9EDF2FC-09ED-463F-A7BF-BF7FAAAE0BD1}"/>
              </a:ext>
            </a:extLst>
          </p:cNvPr>
          <p:cNvPicPr>
            <a:picLocks noChangeAspect="1"/>
          </p:cNvPicPr>
          <p:nvPr/>
        </p:nvPicPr>
        <p:blipFill>
          <a:blip r:embed="rId2"/>
          <a:stretch>
            <a:fillRect/>
          </a:stretch>
        </p:blipFill>
        <p:spPr>
          <a:xfrm>
            <a:off x="2961344" y="1032651"/>
            <a:ext cx="5516271" cy="1804863"/>
          </a:xfrm>
          <a:prstGeom prst="rect">
            <a:avLst/>
          </a:prstGeom>
        </p:spPr>
      </p:pic>
      <p:sp>
        <p:nvSpPr>
          <p:cNvPr id="8" name="文本框 7">
            <a:extLst>
              <a:ext uri="{FF2B5EF4-FFF2-40B4-BE49-F238E27FC236}">
                <a16:creationId xmlns:a16="http://schemas.microsoft.com/office/drawing/2014/main" id="{1961C757-18C9-4B52-9BDB-0169861DC7EE}"/>
              </a:ext>
            </a:extLst>
          </p:cNvPr>
          <p:cNvSpPr txBox="1"/>
          <p:nvPr/>
        </p:nvSpPr>
        <p:spPr>
          <a:xfrm>
            <a:off x="1003599" y="2909701"/>
            <a:ext cx="10184802" cy="923330"/>
          </a:xfrm>
          <a:prstGeom prst="rect">
            <a:avLst/>
          </a:prstGeom>
          <a:noFill/>
        </p:spPr>
        <p:txBody>
          <a:bodyPr wrap="square">
            <a:spAutoFit/>
          </a:bodyPr>
          <a:lstStyle/>
          <a:p>
            <a:r>
              <a:rPr lang="zh-CN" altLang="en-US" dirty="0"/>
              <a:t>可以看出，单向HD作为测度时的各性能指标都优于双向HD，因为双向HD距离易受轮廓表面突变噪声的影响，增加了有效轮廓的误判率。另外从识别速度指标来看，单向HD由于只进行了一遍最近点的搜索，具有更快的轮廓识别速度。</a:t>
            </a:r>
          </a:p>
        </p:txBody>
      </p:sp>
      <p:pic>
        <p:nvPicPr>
          <p:cNvPr id="1026" name="Picture 2">
            <a:extLst>
              <a:ext uri="{FF2B5EF4-FFF2-40B4-BE49-F238E27FC236}">
                <a16:creationId xmlns:a16="http://schemas.microsoft.com/office/drawing/2014/main" id="{5A2721D5-C422-4586-9B56-2D1CAF963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5023" y="3905218"/>
            <a:ext cx="6908912" cy="214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287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FD949AD-BEBD-4786-8CF5-B2F5F55C4DC7}"/>
              </a:ext>
            </a:extLst>
          </p:cNvPr>
          <p:cNvPicPr>
            <a:picLocks noChangeAspect="1"/>
          </p:cNvPicPr>
          <p:nvPr/>
        </p:nvPicPr>
        <p:blipFill>
          <a:blip r:embed="rId2"/>
          <a:stretch>
            <a:fillRect/>
          </a:stretch>
        </p:blipFill>
        <p:spPr>
          <a:xfrm>
            <a:off x="831273" y="1252979"/>
            <a:ext cx="4850615" cy="4126873"/>
          </a:xfrm>
          <a:prstGeom prst="rect">
            <a:avLst/>
          </a:prstGeom>
        </p:spPr>
      </p:pic>
      <p:pic>
        <p:nvPicPr>
          <p:cNvPr id="7" name="图片 6">
            <a:extLst>
              <a:ext uri="{FF2B5EF4-FFF2-40B4-BE49-F238E27FC236}">
                <a16:creationId xmlns:a16="http://schemas.microsoft.com/office/drawing/2014/main" id="{AF4D2BC6-8DA9-43BB-9470-5AF9E579858A}"/>
              </a:ext>
            </a:extLst>
          </p:cNvPr>
          <p:cNvPicPr>
            <a:picLocks noChangeAspect="1"/>
          </p:cNvPicPr>
          <p:nvPr/>
        </p:nvPicPr>
        <p:blipFill>
          <a:blip r:embed="rId3"/>
          <a:stretch>
            <a:fillRect/>
          </a:stretch>
        </p:blipFill>
        <p:spPr>
          <a:xfrm>
            <a:off x="5893332" y="1653086"/>
            <a:ext cx="6052800" cy="3726766"/>
          </a:xfrm>
          <a:prstGeom prst="rect">
            <a:avLst/>
          </a:prstGeom>
        </p:spPr>
      </p:pic>
    </p:spTree>
    <p:extLst>
      <p:ext uri="{BB962C8B-B14F-4D97-AF65-F5344CB8AC3E}">
        <p14:creationId xmlns:p14="http://schemas.microsoft.com/office/powerpoint/2010/main" val="20439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2AF480A-5497-4E57-85AF-21D05D67BFAF}"/>
              </a:ext>
            </a:extLst>
          </p:cNvPr>
          <p:cNvSpPr txBox="1"/>
          <p:nvPr/>
        </p:nvSpPr>
        <p:spPr>
          <a:xfrm>
            <a:off x="291667" y="1196345"/>
            <a:ext cx="2531708" cy="584775"/>
          </a:xfrm>
          <a:prstGeom prst="rect">
            <a:avLst/>
          </a:prstGeom>
          <a:noFill/>
        </p:spPr>
        <p:txBody>
          <a:bodyPr wrap="square" rtlCol="0">
            <a:spAutoFit/>
          </a:bodyPr>
          <a:lstStyle/>
          <a:p>
            <a:r>
              <a:rPr lang="zh-CN" altLang="en-US" sz="3200" dirty="0"/>
              <a:t>结论</a:t>
            </a:r>
          </a:p>
        </p:txBody>
      </p:sp>
      <p:sp>
        <p:nvSpPr>
          <p:cNvPr id="6" name="文本框 5">
            <a:extLst>
              <a:ext uri="{FF2B5EF4-FFF2-40B4-BE49-F238E27FC236}">
                <a16:creationId xmlns:a16="http://schemas.microsoft.com/office/drawing/2014/main" id="{6907024E-08AC-4B22-B8E7-DF2EA02B09ED}"/>
              </a:ext>
            </a:extLst>
          </p:cNvPr>
          <p:cNvSpPr txBox="1"/>
          <p:nvPr/>
        </p:nvSpPr>
        <p:spPr>
          <a:xfrm>
            <a:off x="2111637" y="1886875"/>
            <a:ext cx="7968726" cy="1296637"/>
          </a:xfrm>
          <a:prstGeom prst="rect">
            <a:avLst/>
          </a:prstGeom>
          <a:noFill/>
        </p:spPr>
        <p:txBody>
          <a:bodyPr wrap="square">
            <a:spAutoFit/>
          </a:bodyPr>
          <a:lstStyle/>
          <a:p>
            <a:pPr>
              <a:lnSpc>
                <a:spcPct val="150000"/>
              </a:lnSpc>
            </a:pPr>
            <a:r>
              <a:rPr lang="zh-CN" altLang="en-US" dirty="0"/>
              <a:t>本文方法的轮廓判别结果与实际路况基本一致，识别准确率达</a:t>
            </a:r>
            <a:r>
              <a:rPr lang="en-US" altLang="zh-CN" dirty="0"/>
              <a:t>93.3%</a:t>
            </a:r>
            <a:r>
              <a:rPr lang="zh-CN" altLang="en-US" dirty="0"/>
              <a:t>，平均识别速度</a:t>
            </a:r>
            <a:r>
              <a:rPr lang="en-US" altLang="zh-CN" dirty="0"/>
              <a:t>10.8 </a:t>
            </a:r>
            <a:r>
              <a:rPr lang="en-US" altLang="zh-CN" dirty="0" err="1"/>
              <a:t>ms</a:t>
            </a:r>
            <a:r>
              <a:rPr lang="en-US" altLang="zh-CN" dirty="0"/>
              <a:t>/</a:t>
            </a:r>
            <a:r>
              <a:rPr lang="zh-CN" altLang="en-US" dirty="0"/>
              <a:t>幅。列车检测速度可达</a:t>
            </a:r>
            <a:r>
              <a:rPr lang="en-US" altLang="zh-CN" dirty="0"/>
              <a:t>83.3 km/h</a:t>
            </a:r>
            <a:r>
              <a:rPr lang="zh-CN" altLang="en-US" dirty="0"/>
              <a:t>，满足车载系统复杂线路形态下有效钢轨轮廓快速识别与磨耗计算的需求，保障了质检结果的准确性。</a:t>
            </a:r>
          </a:p>
        </p:txBody>
      </p:sp>
      <p:sp>
        <p:nvSpPr>
          <p:cNvPr id="9" name="文本框 8">
            <a:extLst>
              <a:ext uri="{FF2B5EF4-FFF2-40B4-BE49-F238E27FC236}">
                <a16:creationId xmlns:a16="http://schemas.microsoft.com/office/drawing/2014/main" id="{3DCDDE3F-7DAF-4D33-9F1F-00AE13B65AFE}"/>
              </a:ext>
            </a:extLst>
          </p:cNvPr>
          <p:cNvSpPr txBox="1"/>
          <p:nvPr/>
        </p:nvSpPr>
        <p:spPr>
          <a:xfrm>
            <a:off x="291667" y="3423043"/>
            <a:ext cx="2531708" cy="584775"/>
          </a:xfrm>
          <a:prstGeom prst="rect">
            <a:avLst/>
          </a:prstGeom>
          <a:noFill/>
        </p:spPr>
        <p:txBody>
          <a:bodyPr wrap="square" rtlCol="0">
            <a:spAutoFit/>
          </a:bodyPr>
          <a:lstStyle/>
          <a:p>
            <a:r>
              <a:rPr lang="zh-CN" altLang="en-US" sz="3200" dirty="0"/>
              <a:t>下一步工作</a:t>
            </a:r>
          </a:p>
        </p:txBody>
      </p:sp>
      <p:sp>
        <p:nvSpPr>
          <p:cNvPr id="11" name="文本框 10">
            <a:extLst>
              <a:ext uri="{FF2B5EF4-FFF2-40B4-BE49-F238E27FC236}">
                <a16:creationId xmlns:a16="http://schemas.microsoft.com/office/drawing/2014/main" id="{DAC7571B-B80D-4C62-8212-6BF5B2998968}"/>
              </a:ext>
            </a:extLst>
          </p:cNvPr>
          <p:cNvSpPr txBox="1"/>
          <p:nvPr/>
        </p:nvSpPr>
        <p:spPr>
          <a:xfrm>
            <a:off x="2111637" y="4247349"/>
            <a:ext cx="8086612" cy="1296637"/>
          </a:xfrm>
          <a:prstGeom prst="rect">
            <a:avLst/>
          </a:prstGeom>
          <a:noFill/>
        </p:spPr>
        <p:txBody>
          <a:bodyPr wrap="square">
            <a:spAutoFit/>
          </a:bodyPr>
          <a:lstStyle/>
          <a:p>
            <a:pPr>
              <a:lnSpc>
                <a:spcPct val="150000"/>
              </a:lnSpc>
            </a:pPr>
            <a:r>
              <a:rPr lang="zh-CN" altLang="en-US" dirty="0"/>
              <a:t>开展更为广泛的现场动态测量试验来检验本文方法的效果，以及如何在动态检测过程中根据实际路况自适应地调整轮廓分类阈值是值得研究的问题，也是我们即将开展的工作。</a:t>
            </a:r>
          </a:p>
        </p:txBody>
      </p:sp>
    </p:spTree>
    <p:extLst>
      <p:ext uri="{BB962C8B-B14F-4D97-AF65-F5344CB8AC3E}">
        <p14:creationId xmlns:p14="http://schemas.microsoft.com/office/powerpoint/2010/main" val="930518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609BB8B-515C-4564-B22F-1D61E92568A4}"/>
              </a:ext>
            </a:extLst>
          </p:cNvPr>
          <p:cNvSpPr txBox="1"/>
          <p:nvPr/>
        </p:nvSpPr>
        <p:spPr>
          <a:xfrm>
            <a:off x="1581374" y="2596206"/>
            <a:ext cx="8883127" cy="968791"/>
          </a:xfrm>
          <a:prstGeom prst="rect">
            <a:avLst/>
          </a:prstGeom>
          <a:noFill/>
        </p:spPr>
        <p:txBody>
          <a:bodyPr wrap="square">
            <a:spAutoFit/>
          </a:bodyPr>
          <a:lstStyle/>
          <a:p>
            <a:pPr>
              <a:lnSpc>
                <a:spcPct val="150000"/>
              </a:lnSpc>
            </a:pPr>
            <a:r>
              <a:rPr lang="zh-CN" altLang="en-US" sz="2000" dirty="0"/>
              <a:t>K210是基于RISC-V精简指令集的一款MCU，在众多特色中，芯片架构包含了一个自研的神经网络硬件加速器KPU，可以高性能地进行卷积神经网络运算。</a:t>
            </a:r>
          </a:p>
        </p:txBody>
      </p:sp>
    </p:spTree>
    <p:extLst>
      <p:ext uri="{BB962C8B-B14F-4D97-AF65-F5344CB8AC3E}">
        <p14:creationId xmlns:p14="http://schemas.microsoft.com/office/powerpoint/2010/main" val="2871179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C1B36D9-80CD-4B66-8155-01D920713D4D}"/>
              </a:ext>
            </a:extLst>
          </p:cNvPr>
          <p:cNvPicPr>
            <a:picLocks noChangeAspect="1"/>
          </p:cNvPicPr>
          <p:nvPr/>
        </p:nvPicPr>
        <p:blipFill rotWithShape="1">
          <a:blip r:embed="rId2"/>
          <a:srcRect t="24009"/>
          <a:stretch/>
        </p:blipFill>
        <p:spPr>
          <a:xfrm>
            <a:off x="275422" y="1074897"/>
            <a:ext cx="8512278" cy="3619411"/>
          </a:xfrm>
          <a:prstGeom prst="rect">
            <a:avLst/>
          </a:prstGeom>
        </p:spPr>
      </p:pic>
      <p:sp>
        <p:nvSpPr>
          <p:cNvPr id="5" name="文本框 4">
            <a:extLst>
              <a:ext uri="{FF2B5EF4-FFF2-40B4-BE49-F238E27FC236}">
                <a16:creationId xmlns:a16="http://schemas.microsoft.com/office/drawing/2014/main" id="{A065AD9B-5EE7-4E06-8DD2-D2E17F23702D}"/>
              </a:ext>
            </a:extLst>
          </p:cNvPr>
          <p:cNvSpPr txBox="1"/>
          <p:nvPr/>
        </p:nvSpPr>
        <p:spPr>
          <a:xfrm>
            <a:off x="415887" y="336233"/>
            <a:ext cx="6094206" cy="369332"/>
          </a:xfrm>
          <a:prstGeom prst="rect">
            <a:avLst/>
          </a:prstGeom>
          <a:noFill/>
        </p:spPr>
        <p:txBody>
          <a:bodyPr wrap="square" rtlCol="0">
            <a:spAutoFit/>
          </a:bodyPr>
          <a:lstStyle>
            <a:defPPr>
              <a:defRPr lang="zh-CN"/>
            </a:defPPr>
            <a:lvl1pPr>
              <a:defRPr sz="2400" b="1"/>
            </a:lvl1pPr>
          </a:lstStyle>
          <a:p>
            <a:r>
              <a:rPr lang="zh-CN" altLang="en-US" dirty="0"/>
              <a:t>Normalization 归一化</a:t>
            </a:r>
          </a:p>
        </p:txBody>
      </p:sp>
      <p:pic>
        <p:nvPicPr>
          <p:cNvPr id="1026" name="Picture 2" descr="概述图册">
            <a:extLst>
              <a:ext uri="{FF2B5EF4-FFF2-40B4-BE49-F238E27FC236}">
                <a16:creationId xmlns:a16="http://schemas.microsoft.com/office/drawing/2014/main" id="{8B1B9358-692E-4DED-90D2-8F0C5210F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5778" y="3788462"/>
            <a:ext cx="3524366" cy="199464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D72B504B-3E7A-47EE-8B65-2B02F207145D}"/>
              </a:ext>
            </a:extLst>
          </p:cNvPr>
          <p:cNvSpPr txBox="1"/>
          <p:nvPr/>
        </p:nvSpPr>
        <p:spPr>
          <a:xfrm>
            <a:off x="7509039" y="5783103"/>
            <a:ext cx="6094206" cy="369332"/>
          </a:xfrm>
          <a:prstGeom prst="rect">
            <a:avLst/>
          </a:prstGeom>
          <a:noFill/>
        </p:spPr>
        <p:txBody>
          <a:bodyPr wrap="square">
            <a:spAutoFit/>
          </a:bodyPr>
          <a:lstStyle/>
          <a:p>
            <a:r>
              <a:rPr lang="zh-CN" altLang="en-US" b="1" i="0" dirty="0">
                <a:solidFill>
                  <a:srgbClr val="333333"/>
                </a:solidFill>
                <a:effectLst/>
                <a:latin typeface="Helvetica Neue"/>
              </a:rPr>
              <a:t>线性整流函数</a:t>
            </a:r>
            <a:r>
              <a:rPr lang="zh-CN" altLang="en-US" b="0" i="0" dirty="0">
                <a:solidFill>
                  <a:srgbClr val="333333"/>
                </a:solidFill>
                <a:effectLst/>
                <a:latin typeface="Helvetica Neue"/>
              </a:rPr>
              <a:t>（</a:t>
            </a:r>
            <a:r>
              <a:rPr lang="en-US" altLang="zh-CN" b="0" i="0" dirty="0">
                <a:solidFill>
                  <a:srgbClr val="333333"/>
                </a:solidFill>
                <a:effectLst/>
                <a:latin typeface="Helvetica Neue"/>
              </a:rPr>
              <a:t>Rectified Linear Unit, </a:t>
            </a:r>
            <a:r>
              <a:rPr lang="en-US" altLang="zh-CN" b="1" i="0" dirty="0" err="1">
                <a:solidFill>
                  <a:srgbClr val="333333"/>
                </a:solidFill>
                <a:effectLst/>
                <a:latin typeface="Helvetica Neue"/>
              </a:rPr>
              <a:t>ReLU</a:t>
            </a:r>
            <a:r>
              <a:rPr lang="zh-CN" altLang="en-US" b="0" i="0" dirty="0">
                <a:solidFill>
                  <a:srgbClr val="333333"/>
                </a:solidFill>
                <a:effectLst/>
                <a:latin typeface="Helvetica Neue"/>
              </a:rPr>
              <a:t>）</a:t>
            </a:r>
            <a:endParaRPr lang="zh-CN" altLang="en-US" dirty="0"/>
          </a:p>
        </p:txBody>
      </p:sp>
    </p:spTree>
    <p:extLst>
      <p:ext uri="{BB962C8B-B14F-4D97-AF65-F5344CB8AC3E}">
        <p14:creationId xmlns:p14="http://schemas.microsoft.com/office/powerpoint/2010/main" val="149374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E61D7A7-C335-4E51-8F11-AB6A64DB4140}"/>
              </a:ext>
            </a:extLst>
          </p:cNvPr>
          <p:cNvPicPr>
            <a:picLocks noChangeAspect="1"/>
          </p:cNvPicPr>
          <p:nvPr/>
        </p:nvPicPr>
        <p:blipFill>
          <a:blip r:embed="rId2"/>
          <a:stretch>
            <a:fillRect/>
          </a:stretch>
        </p:blipFill>
        <p:spPr>
          <a:xfrm>
            <a:off x="659811" y="0"/>
            <a:ext cx="7892228" cy="3248809"/>
          </a:xfrm>
          <a:prstGeom prst="rect">
            <a:avLst/>
          </a:prstGeom>
        </p:spPr>
      </p:pic>
      <p:pic>
        <p:nvPicPr>
          <p:cNvPr id="5" name="图片 4">
            <a:extLst>
              <a:ext uri="{FF2B5EF4-FFF2-40B4-BE49-F238E27FC236}">
                <a16:creationId xmlns:a16="http://schemas.microsoft.com/office/drawing/2014/main" id="{AB0C9D0E-DD36-41A3-A277-403D5B670A52}"/>
              </a:ext>
            </a:extLst>
          </p:cNvPr>
          <p:cNvPicPr>
            <a:picLocks noChangeAspect="1"/>
          </p:cNvPicPr>
          <p:nvPr/>
        </p:nvPicPr>
        <p:blipFill>
          <a:blip r:embed="rId3"/>
          <a:stretch>
            <a:fillRect/>
          </a:stretch>
        </p:blipFill>
        <p:spPr>
          <a:xfrm>
            <a:off x="659811" y="3248809"/>
            <a:ext cx="10547716" cy="3609191"/>
          </a:xfrm>
          <a:prstGeom prst="rect">
            <a:avLst/>
          </a:prstGeom>
        </p:spPr>
      </p:pic>
    </p:spTree>
    <p:extLst>
      <p:ext uri="{BB962C8B-B14F-4D97-AF65-F5344CB8AC3E}">
        <p14:creationId xmlns:p14="http://schemas.microsoft.com/office/powerpoint/2010/main" val="3467038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DB915EF-2C34-41E5-AFE8-128DE1FEADFC}"/>
              </a:ext>
            </a:extLst>
          </p:cNvPr>
          <p:cNvGrpSpPr/>
          <p:nvPr/>
        </p:nvGrpSpPr>
        <p:grpSpPr>
          <a:xfrm>
            <a:off x="1889504" y="1015120"/>
            <a:ext cx="8412991" cy="4524717"/>
            <a:chOff x="2021927" y="1370122"/>
            <a:chExt cx="8412991" cy="4524717"/>
          </a:xfrm>
        </p:grpSpPr>
        <p:pic>
          <p:nvPicPr>
            <p:cNvPr id="5" name="图片 4">
              <a:extLst>
                <a:ext uri="{FF2B5EF4-FFF2-40B4-BE49-F238E27FC236}">
                  <a16:creationId xmlns:a16="http://schemas.microsoft.com/office/drawing/2014/main" id="{05A8372B-8C3D-4989-A82B-866FCCAC571D}"/>
                </a:ext>
              </a:extLst>
            </p:cNvPr>
            <p:cNvPicPr>
              <a:picLocks noChangeAspect="1"/>
            </p:cNvPicPr>
            <p:nvPr/>
          </p:nvPicPr>
          <p:blipFill>
            <a:blip r:embed="rId2"/>
            <a:stretch>
              <a:fillRect/>
            </a:stretch>
          </p:blipFill>
          <p:spPr>
            <a:xfrm>
              <a:off x="3586395" y="1370122"/>
              <a:ext cx="6848523" cy="4524717"/>
            </a:xfrm>
            <a:prstGeom prst="rect">
              <a:avLst/>
            </a:prstGeom>
          </p:spPr>
        </p:pic>
        <p:pic>
          <p:nvPicPr>
            <p:cNvPr id="3" name="图片 2">
              <a:extLst>
                <a:ext uri="{FF2B5EF4-FFF2-40B4-BE49-F238E27FC236}">
                  <a16:creationId xmlns:a16="http://schemas.microsoft.com/office/drawing/2014/main" id="{D9B0A29C-93B6-41CF-A540-D09FDC914873}"/>
                </a:ext>
              </a:extLst>
            </p:cNvPr>
            <p:cNvPicPr>
              <a:picLocks noChangeAspect="1"/>
            </p:cNvPicPr>
            <p:nvPr/>
          </p:nvPicPr>
          <p:blipFill rotWithShape="1">
            <a:blip r:embed="rId3"/>
            <a:srcRect l="1" r="1936"/>
            <a:stretch/>
          </p:blipFill>
          <p:spPr>
            <a:xfrm>
              <a:off x="2021927" y="1370122"/>
              <a:ext cx="2141283" cy="4524717"/>
            </a:xfrm>
            <a:prstGeom prst="rect">
              <a:avLst/>
            </a:prstGeom>
          </p:spPr>
        </p:pic>
      </p:grpSp>
      <p:sp>
        <p:nvSpPr>
          <p:cNvPr id="6" name="文本框 5">
            <a:extLst>
              <a:ext uri="{FF2B5EF4-FFF2-40B4-BE49-F238E27FC236}">
                <a16:creationId xmlns:a16="http://schemas.microsoft.com/office/drawing/2014/main" id="{69990C00-1703-453F-BB48-132C68E36C6F}"/>
              </a:ext>
            </a:extLst>
          </p:cNvPr>
          <p:cNvSpPr txBox="1"/>
          <p:nvPr/>
        </p:nvSpPr>
        <p:spPr>
          <a:xfrm>
            <a:off x="482301" y="333487"/>
            <a:ext cx="5154706" cy="461665"/>
          </a:xfrm>
          <a:prstGeom prst="rect">
            <a:avLst/>
          </a:prstGeom>
          <a:noFill/>
        </p:spPr>
        <p:txBody>
          <a:bodyPr wrap="square" rtlCol="0">
            <a:spAutoFit/>
          </a:bodyPr>
          <a:lstStyle/>
          <a:p>
            <a:r>
              <a:rPr lang="en-US" altLang="zh-CN" sz="2400" b="1" i="0" dirty="0">
                <a:solidFill>
                  <a:srgbClr val="4D4D4D"/>
                </a:solidFill>
                <a:effectLst/>
                <a:latin typeface="-apple-system"/>
              </a:rPr>
              <a:t>fully connected layers</a:t>
            </a:r>
            <a:r>
              <a:rPr lang="zh-CN" altLang="en-US" sz="2400" b="1" i="0" dirty="0">
                <a:solidFill>
                  <a:srgbClr val="4D4D4D"/>
                </a:solidFill>
                <a:effectLst/>
                <a:latin typeface="-apple-system"/>
              </a:rPr>
              <a:t>，</a:t>
            </a:r>
            <a:r>
              <a:rPr lang="en-US" altLang="zh-CN" sz="2400" b="1" i="0" dirty="0">
                <a:solidFill>
                  <a:srgbClr val="4D4D4D"/>
                </a:solidFill>
                <a:effectLst/>
                <a:latin typeface="-apple-system"/>
              </a:rPr>
              <a:t>FC </a:t>
            </a:r>
            <a:r>
              <a:rPr lang="zh-CN" altLang="en-US" sz="2400" b="1" dirty="0"/>
              <a:t>全连接层</a:t>
            </a:r>
          </a:p>
        </p:txBody>
      </p:sp>
      <p:sp>
        <p:nvSpPr>
          <p:cNvPr id="7" name="文本框 6">
            <a:extLst>
              <a:ext uri="{FF2B5EF4-FFF2-40B4-BE49-F238E27FC236}">
                <a16:creationId xmlns:a16="http://schemas.microsoft.com/office/drawing/2014/main" id="{3A5F60B4-FDA1-4018-A425-2833F9D34AB2}"/>
              </a:ext>
            </a:extLst>
          </p:cNvPr>
          <p:cNvSpPr txBox="1"/>
          <p:nvPr/>
        </p:nvSpPr>
        <p:spPr>
          <a:xfrm>
            <a:off x="1680881" y="5622699"/>
            <a:ext cx="9270403" cy="646331"/>
          </a:xfrm>
          <a:prstGeom prst="rect">
            <a:avLst/>
          </a:prstGeom>
          <a:noFill/>
        </p:spPr>
        <p:txBody>
          <a:bodyPr wrap="square">
            <a:spAutoFit/>
          </a:bodyPr>
          <a:lstStyle/>
          <a:p>
            <a:r>
              <a:rPr lang="zh-CN" altLang="en-US" b="0" i="0" dirty="0">
                <a:solidFill>
                  <a:srgbClr val="4D4D4D"/>
                </a:solidFill>
                <a:effectLst/>
                <a:latin typeface="-apple-system"/>
              </a:rPr>
              <a:t>卷积取的是局部特征，全连接就是把以前的局部特征重新通过权值矩阵组装成完整的图。</a:t>
            </a:r>
            <a:br>
              <a:rPr lang="zh-CN" altLang="en-US" dirty="0"/>
            </a:br>
            <a:r>
              <a:rPr lang="zh-CN" altLang="en-US" b="0" i="0" dirty="0">
                <a:solidFill>
                  <a:srgbClr val="4D4D4D"/>
                </a:solidFill>
                <a:effectLst/>
                <a:latin typeface="-apple-system"/>
              </a:rPr>
              <a:t>因为用到了所有的局部特征，所以叫全连接。</a:t>
            </a:r>
            <a:endParaRPr lang="zh-CN" altLang="en-US" dirty="0"/>
          </a:p>
        </p:txBody>
      </p:sp>
    </p:spTree>
    <p:extLst>
      <p:ext uri="{BB962C8B-B14F-4D97-AF65-F5344CB8AC3E}">
        <p14:creationId xmlns:p14="http://schemas.microsoft.com/office/powerpoint/2010/main" val="407941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2460993-E94A-49C8-BA2C-074ECAACBAC4}"/>
              </a:ext>
            </a:extLst>
          </p:cNvPr>
          <p:cNvSpPr txBox="1"/>
          <p:nvPr/>
        </p:nvSpPr>
        <p:spPr>
          <a:xfrm>
            <a:off x="723452" y="333486"/>
            <a:ext cx="4077149" cy="523220"/>
          </a:xfrm>
          <a:prstGeom prst="rect">
            <a:avLst/>
          </a:prstGeom>
          <a:noFill/>
        </p:spPr>
        <p:txBody>
          <a:bodyPr wrap="square" rtlCol="0">
            <a:spAutoFit/>
          </a:bodyPr>
          <a:lstStyle/>
          <a:p>
            <a:r>
              <a:rPr lang="en-US" altLang="zh-CN" sz="2800" b="1" dirty="0"/>
              <a:t>YOLOV2</a:t>
            </a:r>
            <a:endParaRPr lang="zh-CN" altLang="en-US" sz="2800" b="1" dirty="0"/>
          </a:p>
        </p:txBody>
      </p:sp>
      <p:pic>
        <p:nvPicPr>
          <p:cNvPr id="5" name="图片 4">
            <a:extLst>
              <a:ext uri="{FF2B5EF4-FFF2-40B4-BE49-F238E27FC236}">
                <a16:creationId xmlns:a16="http://schemas.microsoft.com/office/drawing/2014/main" id="{BA116315-D6B2-4FAD-8098-7AA488B9A2C8}"/>
              </a:ext>
            </a:extLst>
          </p:cNvPr>
          <p:cNvPicPr>
            <a:picLocks noChangeAspect="1"/>
          </p:cNvPicPr>
          <p:nvPr/>
        </p:nvPicPr>
        <p:blipFill rotWithShape="1">
          <a:blip r:embed="rId2"/>
          <a:srcRect t="24025" b="10287"/>
          <a:stretch/>
        </p:blipFill>
        <p:spPr>
          <a:xfrm>
            <a:off x="666983" y="2142787"/>
            <a:ext cx="10858033" cy="1843150"/>
          </a:xfrm>
          <a:prstGeom prst="rect">
            <a:avLst/>
          </a:prstGeom>
        </p:spPr>
      </p:pic>
    </p:spTree>
    <p:extLst>
      <p:ext uri="{BB962C8B-B14F-4D97-AF65-F5344CB8AC3E}">
        <p14:creationId xmlns:p14="http://schemas.microsoft.com/office/powerpoint/2010/main" val="783014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94B4A1E7-F6A4-4926-ABA7-EB62840F237B}"/>
              </a:ext>
            </a:extLst>
          </p:cNvPr>
          <p:cNvSpPr txBox="1"/>
          <p:nvPr/>
        </p:nvSpPr>
        <p:spPr>
          <a:xfrm>
            <a:off x="1109949" y="1884139"/>
            <a:ext cx="8915401" cy="2226828"/>
          </a:xfrm>
          <a:prstGeom prst="rect">
            <a:avLst/>
          </a:prstGeom>
          <a:noFill/>
        </p:spPr>
        <p:txBody>
          <a:bodyPr wrap="square">
            <a:spAutoFit/>
          </a:bodyPr>
          <a:lstStyle/>
          <a:p>
            <a:pPr algn="l" fontAlgn="base">
              <a:lnSpc>
                <a:spcPct val="200000"/>
              </a:lnSpc>
            </a:pPr>
            <a:r>
              <a:rPr lang="en-US" altLang="zh-CN" sz="1800" kern="0" dirty="0">
                <a:effectLst/>
                <a:latin typeface="等线" panose="02010600030101010101" pitchFamily="2" charset="-122"/>
                <a:ea typeface="宋体" panose="02010600030101010101" pitchFamily="2" charset="-122"/>
                <a:cs typeface="宋体" panose="02010600030101010101" pitchFamily="2" charset="-122"/>
              </a:rPr>
              <a:t>1.</a:t>
            </a:r>
            <a:r>
              <a:rPr lang="zh-CN" altLang="zh-CN" sz="1800" kern="0" dirty="0">
                <a:effectLst/>
                <a:latin typeface="等线" panose="02010600030101010101" pitchFamily="2" charset="-122"/>
                <a:ea typeface="宋体" panose="02010600030101010101" pitchFamily="2" charset="-122"/>
                <a:cs typeface="宋体" panose="02010600030101010101" pitchFamily="2" charset="-122"/>
              </a:rPr>
              <a:t>定位性能较差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fontAlgn="base">
              <a:lnSpc>
                <a:spcPct val="200000"/>
              </a:lnSpc>
            </a:pPr>
            <a:r>
              <a:rPr lang="en-US" altLang="zh-CN" sz="1800" kern="0" dirty="0">
                <a:effectLst/>
                <a:latin typeface="宋体" panose="02010600030101010101" pitchFamily="2" charset="-122"/>
                <a:ea typeface="等线" panose="02010600030101010101" pitchFamily="2" charset="-122"/>
                <a:cs typeface="宋体" panose="02010600030101010101" pitchFamily="2" charset="-122"/>
              </a:rPr>
              <a:t>2.RECALL</a:t>
            </a:r>
            <a:r>
              <a:rPr lang="zh-CN" altLang="zh-CN" sz="1800" kern="0" dirty="0">
                <a:effectLst/>
                <a:latin typeface="等线" panose="02010600030101010101" pitchFamily="2" charset="-122"/>
                <a:ea typeface="宋体" panose="02010600030101010101" pitchFamily="2" charset="-122"/>
                <a:cs typeface="宋体" panose="02010600030101010101" pitchFamily="2" charset="-122"/>
              </a:rPr>
              <a:t>比较差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fontAlgn="base">
              <a:lnSpc>
                <a:spcPct val="200000"/>
              </a:lnSpc>
            </a:pPr>
            <a:r>
              <a:rPr lang="en-US" altLang="zh-CN" sz="1800" kern="0" dirty="0">
                <a:effectLst/>
                <a:latin typeface="宋体" panose="02010600030101010101" pitchFamily="2" charset="-122"/>
                <a:ea typeface="等线" panose="02010600030101010101" pitchFamily="2" charset="-122"/>
                <a:cs typeface="宋体" panose="02010600030101010101" pitchFamily="2" charset="-122"/>
              </a:rPr>
              <a:t>3.</a:t>
            </a:r>
            <a:r>
              <a:rPr lang="zh-CN" altLang="zh-CN" sz="1800" kern="0" dirty="0">
                <a:effectLst/>
                <a:latin typeface="等线" panose="02010600030101010101" pitchFamily="2" charset="-122"/>
                <a:ea typeface="宋体" panose="02010600030101010101" pitchFamily="2" charset="-122"/>
                <a:cs typeface="宋体" panose="02010600030101010101" pitchFamily="2" charset="-122"/>
              </a:rPr>
              <a:t>检测小目标和密集目标性能比较差</a:t>
            </a:r>
            <a:r>
              <a:rPr lang="en-US" altLang="zh-CN" sz="1800" kern="0" dirty="0">
                <a:effectLst/>
                <a:latin typeface="等线" panose="02010600030101010101" pitchFamily="2" charset="-122"/>
                <a:ea typeface="宋体" panose="02010600030101010101" pitchFamily="2" charset="-122"/>
                <a:cs typeface="宋体" panose="02010600030101010101" pitchFamily="2" charset="-122"/>
              </a:rPr>
              <a:t> </a:t>
            </a:r>
          </a:p>
          <a:p>
            <a:pPr algn="l" fontAlgn="base">
              <a:lnSpc>
                <a:spcPct val="200000"/>
              </a:lnSpc>
            </a:pPr>
            <a:r>
              <a:rPr lang="en-US" altLang="zh-CN" sz="1800" kern="0" dirty="0">
                <a:effectLst/>
                <a:latin typeface="等线" panose="02010600030101010101" pitchFamily="2" charset="-122"/>
                <a:ea typeface="宋体" panose="02010600030101010101" pitchFamily="2" charset="-122"/>
                <a:cs typeface="宋体" panose="02010600030101010101" pitchFamily="2" charset="-122"/>
              </a:rPr>
              <a:t>4.</a:t>
            </a:r>
            <a:r>
              <a:rPr lang="zh-CN" altLang="zh-CN" sz="1800" kern="0" dirty="0">
                <a:effectLst/>
                <a:latin typeface="等线" panose="02010600030101010101" pitchFamily="2" charset="-122"/>
                <a:ea typeface="宋体" panose="02010600030101010101" pitchFamily="2" charset="-122"/>
                <a:cs typeface="宋体" panose="02010600030101010101" pitchFamily="2" charset="-122"/>
              </a:rPr>
              <a:t>虽然速度快，但是</a:t>
            </a:r>
            <a:r>
              <a:rPr lang="en-US" altLang="zh-CN" sz="1800" kern="0" dirty="0">
                <a:effectLst/>
                <a:latin typeface="等线" panose="02010600030101010101" pitchFamily="2" charset="-122"/>
                <a:ea typeface="宋体" panose="02010600030101010101" pitchFamily="2" charset="-122"/>
                <a:cs typeface="宋体" panose="02010600030101010101" pitchFamily="2" charset="-122"/>
              </a:rPr>
              <a:t>map</a:t>
            </a:r>
            <a:r>
              <a:rPr lang="zh-CN" altLang="zh-CN" sz="1800" kern="0" dirty="0">
                <a:effectLst/>
                <a:latin typeface="等线" panose="02010600030101010101" pitchFamily="2" charset="-122"/>
                <a:ea typeface="宋体" panose="02010600030101010101" pitchFamily="2" charset="-122"/>
                <a:cs typeface="宋体" panose="02010600030101010101" pitchFamily="2" charset="-122"/>
              </a:rPr>
              <a:t>准确度比较低</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B645D4AC-F6E3-46D9-B4EA-4D0618164B39}"/>
              </a:ext>
            </a:extLst>
          </p:cNvPr>
          <p:cNvSpPr txBox="1"/>
          <p:nvPr/>
        </p:nvSpPr>
        <p:spPr>
          <a:xfrm>
            <a:off x="360803" y="294567"/>
            <a:ext cx="6097836" cy="523220"/>
          </a:xfrm>
          <a:prstGeom prst="rect">
            <a:avLst/>
          </a:prstGeom>
          <a:noFill/>
        </p:spPr>
        <p:txBody>
          <a:bodyPr wrap="square">
            <a:spAutoFit/>
          </a:bodyPr>
          <a:lstStyle/>
          <a:p>
            <a:pPr algn="l" fontAlgn="base"/>
            <a:r>
              <a:rPr lang="en-US" altLang="zh-CN" sz="2800" b="1" kern="0" dirty="0">
                <a:effectLst/>
                <a:latin typeface="宋体" panose="02010600030101010101" pitchFamily="2" charset="-122"/>
                <a:ea typeface="等线" panose="02010600030101010101" pitchFamily="2" charset="-122"/>
                <a:cs typeface="宋体" panose="02010600030101010101" pitchFamily="2" charset="-122"/>
              </a:rPr>
              <a:t>YOLOV1</a:t>
            </a:r>
            <a:r>
              <a:rPr lang="zh-CN" altLang="zh-CN" sz="2800" b="1" kern="0" dirty="0">
                <a:effectLst/>
                <a:latin typeface="等线" panose="02010600030101010101" pitchFamily="2" charset="-122"/>
                <a:ea typeface="宋体" panose="02010600030101010101" pitchFamily="2" charset="-122"/>
                <a:cs typeface="宋体" panose="02010600030101010101" pitchFamily="2" charset="-122"/>
              </a:rPr>
              <a:t>算法的缺点</a:t>
            </a:r>
            <a:endParaRPr lang="en-US" altLang="zh-CN" sz="2800" b="1" kern="0" dirty="0">
              <a:effectLst/>
              <a:latin typeface="等线"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176138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DF621C-FB07-4086-8AE1-B977E8E32E82}"/>
              </a:ext>
            </a:extLst>
          </p:cNvPr>
          <p:cNvSpPr txBox="1"/>
          <p:nvPr/>
        </p:nvSpPr>
        <p:spPr>
          <a:xfrm>
            <a:off x="1412836" y="1855923"/>
            <a:ext cx="4077149" cy="2893100"/>
          </a:xfrm>
          <a:prstGeom prst="rect">
            <a:avLst/>
          </a:prstGeom>
          <a:noFill/>
        </p:spPr>
        <p:txBody>
          <a:bodyPr wrap="square">
            <a:spAutoFit/>
          </a:bodyPr>
          <a:lstStyle/>
          <a:p>
            <a:r>
              <a:rPr lang="zh-CN" altLang="en-US" sz="2800" b="1" dirty="0"/>
              <a:t>Better</a:t>
            </a:r>
            <a:endParaRPr lang="en-US" altLang="zh-CN" sz="2800" b="1" dirty="0"/>
          </a:p>
          <a:p>
            <a:endParaRPr lang="en-US" altLang="zh-CN" sz="2800" b="1" dirty="0"/>
          </a:p>
          <a:p>
            <a:r>
              <a:rPr lang="zh-CN" altLang="en-US" dirty="0"/>
              <a:t>Batch Normalization</a:t>
            </a:r>
          </a:p>
          <a:p>
            <a:r>
              <a:rPr lang="zh-CN" altLang="en-US" dirty="0"/>
              <a:t>High Resolution Classifier</a:t>
            </a:r>
            <a:endParaRPr lang="en-US" altLang="zh-CN" dirty="0"/>
          </a:p>
          <a:p>
            <a:r>
              <a:rPr lang="zh-CN" altLang="en-US" dirty="0"/>
              <a:t>Anchor</a:t>
            </a:r>
            <a:endParaRPr lang="en-US" altLang="zh-CN" dirty="0"/>
          </a:p>
          <a:p>
            <a:r>
              <a:rPr lang="zh-CN" altLang="en-US" dirty="0"/>
              <a:t>Dimension Cluster</a:t>
            </a:r>
          </a:p>
          <a:p>
            <a:r>
              <a:rPr lang="zh-CN" altLang="en-US" dirty="0"/>
              <a:t>Direct location prediction</a:t>
            </a:r>
            <a:endParaRPr lang="en-US" altLang="zh-CN" dirty="0"/>
          </a:p>
          <a:p>
            <a:r>
              <a:rPr lang="zh-CN" altLang="en-US" dirty="0"/>
              <a:t>Fine-Grained Features.</a:t>
            </a:r>
            <a:endParaRPr lang="en-US" altLang="zh-CN" dirty="0"/>
          </a:p>
          <a:p>
            <a:r>
              <a:rPr lang="zh-CN" altLang="en-US" dirty="0"/>
              <a:t>Multi-Scale Training</a:t>
            </a:r>
          </a:p>
        </p:txBody>
      </p:sp>
    </p:spTree>
    <p:extLst>
      <p:ext uri="{BB962C8B-B14F-4D97-AF65-F5344CB8AC3E}">
        <p14:creationId xmlns:p14="http://schemas.microsoft.com/office/powerpoint/2010/main" val="284474351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模板.potx" id="{04C9ABF8-5200-42BE-A1C1-5AC1289AAD97}" vid="{24E9D208-57F6-47C9-AF22-4FD0F0A044B9}"/>
    </a:ext>
  </a:extLst>
</a:theme>
</file>

<file path=docProps/app.xml><?xml version="1.0" encoding="utf-8"?>
<Properties xmlns="http://schemas.openxmlformats.org/officeDocument/2006/extended-properties" xmlns:vt="http://schemas.openxmlformats.org/officeDocument/2006/docPropsVTypes">
  <Template>PPT模板</Template>
  <TotalTime>1657</TotalTime>
  <Words>1924</Words>
  <Application>Microsoft Office PowerPoint</Application>
  <PresentationFormat>宽屏</PresentationFormat>
  <Paragraphs>99</Paragraphs>
  <Slides>34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34</vt:i4>
      </vt:variant>
    </vt:vector>
  </HeadingPairs>
  <TitlesOfParts>
    <vt:vector size="41" baseType="lpstr">
      <vt:lpstr>-apple-system</vt:lpstr>
      <vt:lpstr>Helvetica Neue</vt:lpstr>
      <vt:lpstr>等线</vt:lpstr>
      <vt:lpstr>等线 Light</vt:lpstr>
      <vt:lpstr>宋体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宇杰</dc:creator>
  <cp:lastModifiedBy>王 宇杰</cp:lastModifiedBy>
  <cp:revision>62</cp:revision>
  <dcterms:created xsi:type="dcterms:W3CDTF">2021-10-25T06:43:23Z</dcterms:created>
  <dcterms:modified xsi:type="dcterms:W3CDTF">2021-11-04T10:03:22Z</dcterms:modified>
</cp:coreProperties>
</file>